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99" r:id="rId3"/>
    <p:sldId id="348" r:id="rId4"/>
    <p:sldId id="349" r:id="rId5"/>
    <p:sldId id="350" r:id="rId6"/>
    <p:sldId id="351" r:id="rId7"/>
    <p:sldId id="329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41" r:id="rId17"/>
    <p:sldId id="353" r:id="rId18"/>
    <p:sldId id="354" r:id="rId19"/>
    <p:sldId id="355" r:id="rId20"/>
    <p:sldId id="352" r:id="rId21"/>
    <p:sldId id="357" r:id="rId22"/>
    <p:sldId id="356" r:id="rId23"/>
    <p:sldId id="358" r:id="rId24"/>
    <p:sldId id="279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96"/>
    <p:restoredTop sz="96959"/>
  </p:normalViewPr>
  <p:slideViewPr>
    <p:cSldViewPr snapToGrid="0" snapToObjects="1">
      <p:cViewPr varScale="1">
        <p:scale>
          <a:sx n="64" d="100"/>
          <a:sy n="64" d="100"/>
        </p:scale>
        <p:origin x="224" y="520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72" d="100"/>
          <a:sy n="172" d="100"/>
        </p:scale>
        <p:origin x="65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201B89-803D-44CB-976A-723DF76463BF}" type="doc">
      <dgm:prSet loTypeId="urn:microsoft.com/office/officeart/2005/8/layout/cycle6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7F6D520-F150-435C-803E-F1371EF9BCE3}">
      <dgm:prSet phldrT="[Text]"/>
      <dgm:spPr/>
      <dgm:t>
        <a:bodyPr/>
        <a:lstStyle/>
        <a:p>
          <a:r>
            <a:rPr lang="zh-CN" altLang="en-US" noProof="0" smtClean="0">
              <a:latin typeface="微软雅黑" panose="020B0503020204020204" pitchFamily="34" charset="-122"/>
              <a:ea typeface="微软雅黑" panose="020B0503020204020204" pitchFamily="34" charset="-122"/>
            </a:rPr>
            <a:t>认证 </a:t>
          </a:r>
          <a:r>
            <a:rPr lang="en-US" altLang="zh-CN" noProof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kumimoji="0" lang="zh-CN" altLang="en-US" b="0" i="0" u="none" strike="noStrike" cap="none" spc="0" normalizeH="0" baseline="0" smtClean="0">
              <a:ln/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账号系统</a:t>
          </a:r>
          <a:endParaRPr lang="en-US" dirty="0"/>
        </a:p>
      </dgm:t>
    </dgm:pt>
    <dgm:pt modelId="{800CA17C-8FAE-41C9-9F6E-A99E82E12239}" type="parTrans" cxnId="{99254476-5B57-4D05-B922-08C25BCEBFC5}">
      <dgm:prSet/>
      <dgm:spPr/>
      <dgm:t>
        <a:bodyPr/>
        <a:lstStyle/>
        <a:p>
          <a:endParaRPr lang="en-US"/>
        </a:p>
      </dgm:t>
    </dgm:pt>
    <dgm:pt modelId="{E406E116-F4A9-4B9B-BC8C-892C5955C77C}" type="sibTrans" cxnId="{99254476-5B57-4D05-B922-08C25BCEBFC5}">
      <dgm:prSet/>
      <dgm:spPr/>
      <dgm:t>
        <a:bodyPr/>
        <a:lstStyle/>
        <a:p>
          <a:endParaRPr lang="en-US"/>
        </a:p>
      </dgm:t>
    </dgm:pt>
    <dgm:pt modelId="{8135DB42-43F2-4FF7-8DC2-973521B5B348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授权和</a:t>
          </a:r>
          <a:r>
            <a:rPr lang="zh-CN" altLang="en-US" noProof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权限管理</a:t>
          </a:r>
          <a:endParaRPr lang="en-US" altLang="zh-CN" noProof="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FA74428-D33F-4529-94C4-90B0F27176F6}" type="parTrans" cxnId="{96D60E4B-6781-4452-BDFE-6C2AAFD0FB5D}">
      <dgm:prSet/>
      <dgm:spPr/>
      <dgm:t>
        <a:bodyPr/>
        <a:lstStyle/>
        <a:p>
          <a:endParaRPr lang="en-US"/>
        </a:p>
      </dgm:t>
    </dgm:pt>
    <dgm:pt modelId="{8C2F4D3A-67B0-48DC-A663-F3C4332D7266}" type="sibTrans" cxnId="{96D60E4B-6781-4452-BDFE-6C2AAFD0FB5D}">
      <dgm:prSet/>
      <dgm:spPr/>
      <dgm:t>
        <a:bodyPr/>
        <a:lstStyle/>
        <a:p>
          <a:endParaRPr lang="en-US"/>
        </a:p>
      </dgm:t>
    </dgm:pt>
    <dgm:pt modelId="{D5522F76-9559-4918-86EF-946E5FEF2439}">
      <dgm:prSet/>
      <dgm:spPr/>
      <dgm:t>
        <a:bodyPr/>
        <a:lstStyle/>
        <a:p>
          <a:r>
            <a:rPr kumimoji="0" lang="zh-CN" altLang="en-US" b="0" i="0" u="none" strike="noStrike" cap="none" spc="0" normalizeH="0" baseline="0" smtClean="0">
              <a:ln/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数据存储安全</a:t>
          </a:r>
          <a:endParaRPr kumimoji="0" lang="en-US" altLang="zh-CN" b="0" i="0" u="none" strike="noStrike" cap="none" spc="0" normalizeH="0" baseline="0" noProof="0" dirty="0" smtClean="0">
            <a:ln/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5786588F-378C-446A-B461-BD5D2FC1CEAF}" type="parTrans" cxnId="{B629484B-8193-4531-AAF8-DE61AAB5DAD5}">
      <dgm:prSet/>
      <dgm:spPr/>
      <dgm:t>
        <a:bodyPr/>
        <a:lstStyle/>
        <a:p>
          <a:endParaRPr lang="en-US"/>
        </a:p>
      </dgm:t>
    </dgm:pt>
    <dgm:pt modelId="{967B4879-63DA-4688-81EE-E1DAE26074AB}" type="sibTrans" cxnId="{B629484B-8193-4531-AAF8-DE61AAB5DAD5}">
      <dgm:prSet/>
      <dgm:spPr/>
      <dgm:t>
        <a:bodyPr/>
        <a:lstStyle/>
        <a:p>
          <a:endParaRPr lang="en-US"/>
        </a:p>
      </dgm:t>
    </dgm:pt>
    <dgm:pt modelId="{3C73D3CE-431C-44B4-99F3-5190A6182DBB}">
      <dgm:prSet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数据访问安全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B9B2FB-FF68-4634-8174-57321B500A09}" type="parTrans" cxnId="{FBD17F20-7B0E-428B-82A0-DF95BB5248C2}">
      <dgm:prSet/>
      <dgm:spPr/>
      <dgm:t>
        <a:bodyPr/>
        <a:lstStyle/>
        <a:p>
          <a:endParaRPr lang="en-US"/>
        </a:p>
      </dgm:t>
    </dgm:pt>
    <dgm:pt modelId="{D02434DC-889E-4526-A86E-E40A4493D207}" type="sibTrans" cxnId="{FBD17F20-7B0E-428B-82A0-DF95BB5248C2}">
      <dgm:prSet/>
      <dgm:spPr/>
      <dgm:t>
        <a:bodyPr/>
        <a:lstStyle/>
        <a:p>
          <a:endParaRPr lang="en-US"/>
        </a:p>
      </dgm:t>
    </dgm:pt>
    <dgm:pt modelId="{702A3602-5FFC-4E7D-9F8F-3F378140C9B6}">
      <dgm:prSet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用户代码安全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BFDD3C-8863-4BF9-8373-D28F84BCFF8D}" type="parTrans" cxnId="{9775FD54-21D2-4421-A38E-7478144A851D}">
      <dgm:prSet/>
      <dgm:spPr/>
      <dgm:t>
        <a:bodyPr/>
        <a:lstStyle/>
        <a:p>
          <a:endParaRPr lang="en-US"/>
        </a:p>
      </dgm:t>
    </dgm:pt>
    <dgm:pt modelId="{15FFB199-06CB-41B7-A3EC-8606F875C621}" type="sibTrans" cxnId="{9775FD54-21D2-4421-A38E-7478144A851D}">
      <dgm:prSet/>
      <dgm:spPr/>
      <dgm:t>
        <a:bodyPr/>
        <a:lstStyle/>
        <a:p>
          <a:endParaRPr lang="en-US"/>
        </a:p>
      </dgm:t>
    </dgm:pt>
    <dgm:pt modelId="{786EA33B-854E-4755-A58B-7062DC1FCCCB}">
      <dgm:prSet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网络安全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7F0B8A5-A9BE-44BF-B646-130406F2A866}" type="parTrans" cxnId="{684745CD-52D9-43F7-9BAD-81C33423286E}">
      <dgm:prSet/>
      <dgm:spPr/>
      <dgm:t>
        <a:bodyPr/>
        <a:lstStyle/>
        <a:p>
          <a:endParaRPr lang="en-US"/>
        </a:p>
      </dgm:t>
    </dgm:pt>
    <dgm:pt modelId="{9630D76B-D6D8-497C-8576-A878DD892395}" type="sibTrans" cxnId="{684745CD-52D9-43F7-9BAD-81C33423286E}">
      <dgm:prSet/>
      <dgm:spPr/>
      <dgm:t>
        <a:bodyPr/>
        <a:lstStyle/>
        <a:p>
          <a:endParaRPr lang="en-US"/>
        </a:p>
      </dgm:t>
    </dgm:pt>
    <dgm:pt modelId="{D6E65368-EB4A-4AF3-A318-F2FD51B8D2AF}" type="pres">
      <dgm:prSet presAssocID="{D1201B89-803D-44CB-976A-723DF76463B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E77F6F9-9098-47FC-918E-97D340AB9A23}" type="pres">
      <dgm:prSet presAssocID="{F7F6D520-F150-435C-803E-F1371EF9BCE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5A46DC-2A22-4A53-9EF0-6E3751F8F813}" type="pres">
      <dgm:prSet presAssocID="{F7F6D520-F150-435C-803E-F1371EF9BCE3}" presName="spNode" presStyleCnt="0"/>
      <dgm:spPr/>
    </dgm:pt>
    <dgm:pt modelId="{01BB9AA3-70AC-4F0E-BE77-ED55FF1499FB}" type="pres">
      <dgm:prSet presAssocID="{E406E116-F4A9-4B9B-BC8C-892C5955C77C}" presName="sibTrans" presStyleLbl="sibTrans1D1" presStyleIdx="0" presStyleCnt="6"/>
      <dgm:spPr/>
      <dgm:t>
        <a:bodyPr/>
        <a:lstStyle/>
        <a:p>
          <a:endParaRPr lang="zh-CN" altLang="en-US"/>
        </a:p>
      </dgm:t>
    </dgm:pt>
    <dgm:pt modelId="{2C287DEA-55E6-4DCA-8239-1A0C1FA8E5B6}" type="pres">
      <dgm:prSet presAssocID="{8135DB42-43F2-4FF7-8DC2-973521B5B34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7D9C60-3562-4884-9075-C9BE0F6B7912}" type="pres">
      <dgm:prSet presAssocID="{8135DB42-43F2-4FF7-8DC2-973521B5B348}" presName="spNode" presStyleCnt="0"/>
      <dgm:spPr/>
    </dgm:pt>
    <dgm:pt modelId="{1A0F4C43-7DC6-41A5-BB55-978685429D38}" type="pres">
      <dgm:prSet presAssocID="{8C2F4D3A-67B0-48DC-A663-F3C4332D7266}" presName="sibTrans" presStyleLbl="sibTrans1D1" presStyleIdx="1" presStyleCnt="6"/>
      <dgm:spPr/>
      <dgm:t>
        <a:bodyPr/>
        <a:lstStyle/>
        <a:p>
          <a:endParaRPr lang="zh-CN" altLang="en-US"/>
        </a:p>
      </dgm:t>
    </dgm:pt>
    <dgm:pt modelId="{7716FCAB-F41E-4230-84DE-8BCB7290673F}" type="pres">
      <dgm:prSet presAssocID="{D5522F76-9559-4918-86EF-946E5FEF243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D827C4-6671-433B-9404-699B732AFE3D}" type="pres">
      <dgm:prSet presAssocID="{D5522F76-9559-4918-86EF-946E5FEF2439}" presName="spNode" presStyleCnt="0"/>
      <dgm:spPr/>
    </dgm:pt>
    <dgm:pt modelId="{DCEA671D-520E-42AC-95BC-C238AE6BAB51}" type="pres">
      <dgm:prSet presAssocID="{967B4879-63DA-4688-81EE-E1DAE26074AB}" presName="sibTrans" presStyleLbl="sibTrans1D1" presStyleIdx="2" presStyleCnt="6"/>
      <dgm:spPr/>
      <dgm:t>
        <a:bodyPr/>
        <a:lstStyle/>
        <a:p>
          <a:endParaRPr lang="zh-CN" altLang="en-US"/>
        </a:p>
      </dgm:t>
    </dgm:pt>
    <dgm:pt modelId="{8CB4A141-A1A1-4CF9-9B10-3D3169434D97}" type="pres">
      <dgm:prSet presAssocID="{3C73D3CE-431C-44B4-99F3-5190A6182DB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8FC25F-3782-4C76-AC9E-FFF570FD9681}" type="pres">
      <dgm:prSet presAssocID="{3C73D3CE-431C-44B4-99F3-5190A6182DBB}" presName="spNode" presStyleCnt="0"/>
      <dgm:spPr/>
    </dgm:pt>
    <dgm:pt modelId="{3DD95FEB-A253-40A3-93A7-99D65D85323E}" type="pres">
      <dgm:prSet presAssocID="{D02434DC-889E-4526-A86E-E40A4493D207}" presName="sibTrans" presStyleLbl="sibTrans1D1" presStyleIdx="3" presStyleCnt="6"/>
      <dgm:spPr/>
      <dgm:t>
        <a:bodyPr/>
        <a:lstStyle/>
        <a:p>
          <a:endParaRPr lang="zh-CN" altLang="en-US"/>
        </a:p>
      </dgm:t>
    </dgm:pt>
    <dgm:pt modelId="{1E960CF7-9CD8-40A7-B22A-D77A4DDC3D20}" type="pres">
      <dgm:prSet presAssocID="{702A3602-5FFC-4E7D-9F8F-3F378140C9B6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755E86-C467-4A42-B9A9-858C88536F3E}" type="pres">
      <dgm:prSet presAssocID="{702A3602-5FFC-4E7D-9F8F-3F378140C9B6}" presName="spNode" presStyleCnt="0"/>
      <dgm:spPr/>
    </dgm:pt>
    <dgm:pt modelId="{9B51CAA0-3851-473F-9AD9-5CD5A4BF210E}" type="pres">
      <dgm:prSet presAssocID="{15FFB199-06CB-41B7-A3EC-8606F875C621}" presName="sibTrans" presStyleLbl="sibTrans1D1" presStyleIdx="4" presStyleCnt="6"/>
      <dgm:spPr/>
      <dgm:t>
        <a:bodyPr/>
        <a:lstStyle/>
        <a:p>
          <a:endParaRPr lang="zh-CN" altLang="en-US"/>
        </a:p>
      </dgm:t>
    </dgm:pt>
    <dgm:pt modelId="{AB51AB9E-2CAC-4B56-A3CC-80FBA6B68651}" type="pres">
      <dgm:prSet presAssocID="{786EA33B-854E-4755-A58B-7062DC1FCCCB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453028-8BD4-44F6-8195-61CBD20F6633}" type="pres">
      <dgm:prSet presAssocID="{786EA33B-854E-4755-A58B-7062DC1FCCCB}" presName="spNode" presStyleCnt="0"/>
      <dgm:spPr/>
    </dgm:pt>
    <dgm:pt modelId="{DF61E114-E956-4BD1-B4CF-1D31EC38B2A6}" type="pres">
      <dgm:prSet presAssocID="{9630D76B-D6D8-497C-8576-A878DD892395}" presName="sibTrans" presStyleLbl="sibTrans1D1" presStyleIdx="5" presStyleCnt="6"/>
      <dgm:spPr/>
      <dgm:t>
        <a:bodyPr/>
        <a:lstStyle/>
        <a:p>
          <a:endParaRPr lang="zh-CN" altLang="en-US"/>
        </a:p>
      </dgm:t>
    </dgm:pt>
  </dgm:ptLst>
  <dgm:cxnLst>
    <dgm:cxn modelId="{CAB85E7C-EBBF-AC43-B086-B9F553D26686}" type="presOf" srcId="{E406E116-F4A9-4B9B-BC8C-892C5955C77C}" destId="{01BB9AA3-70AC-4F0E-BE77-ED55FF1499FB}" srcOrd="0" destOrd="0" presId="urn:microsoft.com/office/officeart/2005/8/layout/cycle6"/>
    <dgm:cxn modelId="{96D60E4B-6781-4452-BDFE-6C2AAFD0FB5D}" srcId="{D1201B89-803D-44CB-976A-723DF76463BF}" destId="{8135DB42-43F2-4FF7-8DC2-973521B5B348}" srcOrd="1" destOrd="0" parTransId="{7FA74428-D33F-4529-94C4-90B0F27176F6}" sibTransId="{8C2F4D3A-67B0-48DC-A663-F3C4332D7266}"/>
    <dgm:cxn modelId="{C552CC45-A78E-CC4E-AB63-0597F80A8AF8}" type="presOf" srcId="{702A3602-5FFC-4E7D-9F8F-3F378140C9B6}" destId="{1E960CF7-9CD8-40A7-B22A-D77A4DDC3D20}" srcOrd="0" destOrd="0" presId="urn:microsoft.com/office/officeart/2005/8/layout/cycle6"/>
    <dgm:cxn modelId="{932B1797-76BC-BB42-BBDB-9471D80F67AD}" type="presOf" srcId="{D1201B89-803D-44CB-976A-723DF76463BF}" destId="{D6E65368-EB4A-4AF3-A318-F2FD51B8D2AF}" srcOrd="0" destOrd="0" presId="urn:microsoft.com/office/officeart/2005/8/layout/cycle6"/>
    <dgm:cxn modelId="{1F34629E-2F38-DE44-9A72-BD8153EA3BDC}" type="presOf" srcId="{15FFB199-06CB-41B7-A3EC-8606F875C621}" destId="{9B51CAA0-3851-473F-9AD9-5CD5A4BF210E}" srcOrd="0" destOrd="0" presId="urn:microsoft.com/office/officeart/2005/8/layout/cycle6"/>
    <dgm:cxn modelId="{9D796F0D-7694-674B-96FE-C49844B2E46F}" type="presOf" srcId="{8C2F4D3A-67B0-48DC-A663-F3C4332D7266}" destId="{1A0F4C43-7DC6-41A5-BB55-978685429D38}" srcOrd="0" destOrd="0" presId="urn:microsoft.com/office/officeart/2005/8/layout/cycle6"/>
    <dgm:cxn modelId="{E725F382-4F37-5D4A-92C6-973837EF1104}" type="presOf" srcId="{D02434DC-889E-4526-A86E-E40A4493D207}" destId="{3DD95FEB-A253-40A3-93A7-99D65D85323E}" srcOrd="0" destOrd="0" presId="urn:microsoft.com/office/officeart/2005/8/layout/cycle6"/>
    <dgm:cxn modelId="{AEAA075C-B892-9148-A297-8193B0206F0B}" type="presOf" srcId="{3C73D3CE-431C-44B4-99F3-5190A6182DBB}" destId="{8CB4A141-A1A1-4CF9-9B10-3D3169434D97}" srcOrd="0" destOrd="0" presId="urn:microsoft.com/office/officeart/2005/8/layout/cycle6"/>
    <dgm:cxn modelId="{B629484B-8193-4531-AAF8-DE61AAB5DAD5}" srcId="{D1201B89-803D-44CB-976A-723DF76463BF}" destId="{D5522F76-9559-4918-86EF-946E5FEF2439}" srcOrd="2" destOrd="0" parTransId="{5786588F-378C-446A-B461-BD5D2FC1CEAF}" sibTransId="{967B4879-63DA-4688-81EE-E1DAE26074AB}"/>
    <dgm:cxn modelId="{99254476-5B57-4D05-B922-08C25BCEBFC5}" srcId="{D1201B89-803D-44CB-976A-723DF76463BF}" destId="{F7F6D520-F150-435C-803E-F1371EF9BCE3}" srcOrd="0" destOrd="0" parTransId="{800CA17C-8FAE-41C9-9F6E-A99E82E12239}" sibTransId="{E406E116-F4A9-4B9B-BC8C-892C5955C77C}"/>
    <dgm:cxn modelId="{2F5CD548-C23B-774D-8ECB-A5EEB9786A9F}" type="presOf" srcId="{F7F6D520-F150-435C-803E-F1371EF9BCE3}" destId="{7E77F6F9-9098-47FC-918E-97D340AB9A23}" srcOrd="0" destOrd="0" presId="urn:microsoft.com/office/officeart/2005/8/layout/cycle6"/>
    <dgm:cxn modelId="{FBD17F20-7B0E-428B-82A0-DF95BB5248C2}" srcId="{D1201B89-803D-44CB-976A-723DF76463BF}" destId="{3C73D3CE-431C-44B4-99F3-5190A6182DBB}" srcOrd="3" destOrd="0" parTransId="{B1B9B2FB-FF68-4634-8174-57321B500A09}" sibTransId="{D02434DC-889E-4526-A86E-E40A4493D207}"/>
    <dgm:cxn modelId="{5C8BF80F-C500-FD4B-BE40-EE59B6DA915D}" type="presOf" srcId="{9630D76B-D6D8-497C-8576-A878DD892395}" destId="{DF61E114-E956-4BD1-B4CF-1D31EC38B2A6}" srcOrd="0" destOrd="0" presId="urn:microsoft.com/office/officeart/2005/8/layout/cycle6"/>
    <dgm:cxn modelId="{22F94962-F777-BD43-989D-6DAE41C4BA6B}" type="presOf" srcId="{967B4879-63DA-4688-81EE-E1DAE26074AB}" destId="{DCEA671D-520E-42AC-95BC-C238AE6BAB51}" srcOrd="0" destOrd="0" presId="urn:microsoft.com/office/officeart/2005/8/layout/cycle6"/>
    <dgm:cxn modelId="{E62D2631-5C9F-C34A-AE00-9EF27744ED4D}" type="presOf" srcId="{8135DB42-43F2-4FF7-8DC2-973521B5B348}" destId="{2C287DEA-55E6-4DCA-8239-1A0C1FA8E5B6}" srcOrd="0" destOrd="0" presId="urn:microsoft.com/office/officeart/2005/8/layout/cycle6"/>
    <dgm:cxn modelId="{4043CD2B-5451-6347-8FBD-D866AD0DF985}" type="presOf" srcId="{786EA33B-854E-4755-A58B-7062DC1FCCCB}" destId="{AB51AB9E-2CAC-4B56-A3CC-80FBA6B68651}" srcOrd="0" destOrd="0" presId="urn:microsoft.com/office/officeart/2005/8/layout/cycle6"/>
    <dgm:cxn modelId="{684745CD-52D9-43F7-9BAD-81C33423286E}" srcId="{D1201B89-803D-44CB-976A-723DF76463BF}" destId="{786EA33B-854E-4755-A58B-7062DC1FCCCB}" srcOrd="5" destOrd="0" parTransId="{17F0B8A5-A9BE-44BF-B646-130406F2A866}" sibTransId="{9630D76B-D6D8-497C-8576-A878DD892395}"/>
    <dgm:cxn modelId="{52C2C639-2693-D140-8087-9A4B44AAA557}" type="presOf" srcId="{D5522F76-9559-4918-86EF-946E5FEF2439}" destId="{7716FCAB-F41E-4230-84DE-8BCB7290673F}" srcOrd="0" destOrd="0" presId="urn:microsoft.com/office/officeart/2005/8/layout/cycle6"/>
    <dgm:cxn modelId="{9775FD54-21D2-4421-A38E-7478144A851D}" srcId="{D1201B89-803D-44CB-976A-723DF76463BF}" destId="{702A3602-5FFC-4E7D-9F8F-3F378140C9B6}" srcOrd="4" destOrd="0" parTransId="{1DBFDD3C-8863-4BF9-8373-D28F84BCFF8D}" sibTransId="{15FFB199-06CB-41B7-A3EC-8606F875C621}"/>
    <dgm:cxn modelId="{CD73EC3E-EF04-4E4C-B5BC-756A22E277EA}" type="presParOf" srcId="{D6E65368-EB4A-4AF3-A318-F2FD51B8D2AF}" destId="{7E77F6F9-9098-47FC-918E-97D340AB9A23}" srcOrd="0" destOrd="0" presId="urn:microsoft.com/office/officeart/2005/8/layout/cycle6"/>
    <dgm:cxn modelId="{74DEBF67-11A5-564C-9879-CD3EC2E581D7}" type="presParOf" srcId="{D6E65368-EB4A-4AF3-A318-F2FD51B8D2AF}" destId="{385A46DC-2A22-4A53-9EF0-6E3751F8F813}" srcOrd="1" destOrd="0" presId="urn:microsoft.com/office/officeart/2005/8/layout/cycle6"/>
    <dgm:cxn modelId="{3C591747-5B90-0047-B252-E9F39C5444F7}" type="presParOf" srcId="{D6E65368-EB4A-4AF3-A318-F2FD51B8D2AF}" destId="{01BB9AA3-70AC-4F0E-BE77-ED55FF1499FB}" srcOrd="2" destOrd="0" presId="urn:microsoft.com/office/officeart/2005/8/layout/cycle6"/>
    <dgm:cxn modelId="{4D454779-E3D1-9C43-BB7D-7F017AC479D3}" type="presParOf" srcId="{D6E65368-EB4A-4AF3-A318-F2FD51B8D2AF}" destId="{2C287DEA-55E6-4DCA-8239-1A0C1FA8E5B6}" srcOrd="3" destOrd="0" presId="urn:microsoft.com/office/officeart/2005/8/layout/cycle6"/>
    <dgm:cxn modelId="{9F96BA06-AF9F-8F41-A1C8-44D4B6C93475}" type="presParOf" srcId="{D6E65368-EB4A-4AF3-A318-F2FD51B8D2AF}" destId="{8D7D9C60-3562-4884-9075-C9BE0F6B7912}" srcOrd="4" destOrd="0" presId="urn:microsoft.com/office/officeart/2005/8/layout/cycle6"/>
    <dgm:cxn modelId="{256C4FFD-51FE-0842-947D-3037236B2DBA}" type="presParOf" srcId="{D6E65368-EB4A-4AF3-A318-F2FD51B8D2AF}" destId="{1A0F4C43-7DC6-41A5-BB55-978685429D38}" srcOrd="5" destOrd="0" presId="urn:microsoft.com/office/officeart/2005/8/layout/cycle6"/>
    <dgm:cxn modelId="{80044C12-1B0B-5B4A-9804-9ED3BFDC772A}" type="presParOf" srcId="{D6E65368-EB4A-4AF3-A318-F2FD51B8D2AF}" destId="{7716FCAB-F41E-4230-84DE-8BCB7290673F}" srcOrd="6" destOrd="0" presId="urn:microsoft.com/office/officeart/2005/8/layout/cycle6"/>
    <dgm:cxn modelId="{145B513A-7CD3-F14D-B404-2D35551C17EB}" type="presParOf" srcId="{D6E65368-EB4A-4AF3-A318-F2FD51B8D2AF}" destId="{E3D827C4-6671-433B-9404-699B732AFE3D}" srcOrd="7" destOrd="0" presId="urn:microsoft.com/office/officeart/2005/8/layout/cycle6"/>
    <dgm:cxn modelId="{8E415A7B-1FE5-0448-95EE-7808060C480A}" type="presParOf" srcId="{D6E65368-EB4A-4AF3-A318-F2FD51B8D2AF}" destId="{DCEA671D-520E-42AC-95BC-C238AE6BAB51}" srcOrd="8" destOrd="0" presId="urn:microsoft.com/office/officeart/2005/8/layout/cycle6"/>
    <dgm:cxn modelId="{4E2DF800-0005-C149-80CC-20325F8A2FD0}" type="presParOf" srcId="{D6E65368-EB4A-4AF3-A318-F2FD51B8D2AF}" destId="{8CB4A141-A1A1-4CF9-9B10-3D3169434D97}" srcOrd="9" destOrd="0" presId="urn:microsoft.com/office/officeart/2005/8/layout/cycle6"/>
    <dgm:cxn modelId="{002D82C4-5E69-B84E-ABDC-B36674227BCC}" type="presParOf" srcId="{D6E65368-EB4A-4AF3-A318-F2FD51B8D2AF}" destId="{CF8FC25F-3782-4C76-AC9E-FFF570FD9681}" srcOrd="10" destOrd="0" presId="urn:microsoft.com/office/officeart/2005/8/layout/cycle6"/>
    <dgm:cxn modelId="{2701610F-6ED4-5D46-A1E5-6B8DB02F6973}" type="presParOf" srcId="{D6E65368-EB4A-4AF3-A318-F2FD51B8D2AF}" destId="{3DD95FEB-A253-40A3-93A7-99D65D85323E}" srcOrd="11" destOrd="0" presId="urn:microsoft.com/office/officeart/2005/8/layout/cycle6"/>
    <dgm:cxn modelId="{99EDE650-BBFA-7A43-8FC7-303306E1C972}" type="presParOf" srcId="{D6E65368-EB4A-4AF3-A318-F2FD51B8D2AF}" destId="{1E960CF7-9CD8-40A7-B22A-D77A4DDC3D20}" srcOrd="12" destOrd="0" presId="urn:microsoft.com/office/officeart/2005/8/layout/cycle6"/>
    <dgm:cxn modelId="{5566AC5E-4390-4049-B809-696986A32A19}" type="presParOf" srcId="{D6E65368-EB4A-4AF3-A318-F2FD51B8D2AF}" destId="{19755E86-C467-4A42-B9A9-858C88536F3E}" srcOrd="13" destOrd="0" presId="urn:microsoft.com/office/officeart/2005/8/layout/cycle6"/>
    <dgm:cxn modelId="{0F7DD53D-7F81-B443-9A38-D56194FEBE2D}" type="presParOf" srcId="{D6E65368-EB4A-4AF3-A318-F2FD51B8D2AF}" destId="{9B51CAA0-3851-473F-9AD9-5CD5A4BF210E}" srcOrd="14" destOrd="0" presId="urn:microsoft.com/office/officeart/2005/8/layout/cycle6"/>
    <dgm:cxn modelId="{5C8008B6-1BAA-204A-BCA2-DBA41359D968}" type="presParOf" srcId="{D6E65368-EB4A-4AF3-A318-F2FD51B8D2AF}" destId="{AB51AB9E-2CAC-4B56-A3CC-80FBA6B68651}" srcOrd="15" destOrd="0" presId="urn:microsoft.com/office/officeart/2005/8/layout/cycle6"/>
    <dgm:cxn modelId="{F5EF89CC-C139-A34A-BCF6-3F0CA24C76F5}" type="presParOf" srcId="{D6E65368-EB4A-4AF3-A318-F2FD51B8D2AF}" destId="{CF453028-8BD4-44F6-8195-61CBD20F6633}" srcOrd="16" destOrd="0" presId="urn:microsoft.com/office/officeart/2005/8/layout/cycle6"/>
    <dgm:cxn modelId="{C83E0D47-BE85-0640-9453-B1586C46AC1C}" type="presParOf" srcId="{D6E65368-EB4A-4AF3-A318-F2FD51B8D2AF}" destId="{DF61E114-E956-4BD1-B4CF-1D31EC38B2A6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C974E9-A875-4C51-BFAA-E996526658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75D69AE-6463-4C15-93D4-A5B039BD143B}">
      <dgm:prSet phldrT="[文本]"/>
      <dgm:spPr/>
      <dgm:t>
        <a:bodyPr/>
        <a:lstStyle/>
        <a:p>
          <a:r>
            <a:rPr lang="en-US" altLang="zh-CN" dirty="0" smtClean="0"/>
            <a:t>Project</a:t>
          </a:r>
          <a:r>
            <a:rPr lang="zh-CN" altLang="en-US" dirty="0" smtClean="0"/>
            <a:t>内访问控制</a:t>
          </a:r>
          <a:endParaRPr lang="zh-CN" altLang="en-US" dirty="0"/>
        </a:p>
      </dgm:t>
    </dgm:pt>
    <dgm:pt modelId="{3EE5EBF2-0449-4741-8039-A733709E6B3B}" type="parTrans" cxnId="{66D50F29-CA01-4F5D-8FF7-097BCEDB36F6}">
      <dgm:prSet/>
      <dgm:spPr/>
      <dgm:t>
        <a:bodyPr/>
        <a:lstStyle/>
        <a:p>
          <a:endParaRPr lang="zh-CN" altLang="en-US"/>
        </a:p>
      </dgm:t>
    </dgm:pt>
    <dgm:pt modelId="{499C00BB-19FD-4DF3-A4A3-8DEF66BF4C4A}" type="sibTrans" cxnId="{66D50F29-CA01-4F5D-8FF7-097BCEDB36F6}">
      <dgm:prSet/>
      <dgm:spPr/>
      <dgm:t>
        <a:bodyPr/>
        <a:lstStyle/>
        <a:p>
          <a:endParaRPr lang="zh-CN" altLang="en-US"/>
        </a:p>
      </dgm:t>
    </dgm:pt>
    <dgm:pt modelId="{53C6A266-FC01-42F2-87B3-4F436E9A78F0}">
      <dgm:prSet phldrT="[文本]"/>
      <dgm:spPr/>
      <dgm:t>
        <a:bodyPr/>
        <a:lstStyle/>
        <a:p>
          <a:r>
            <a:rPr lang="en-US" altLang="zh-CN" dirty="0" smtClean="0"/>
            <a:t>Label</a:t>
          </a:r>
          <a:endParaRPr lang="zh-CN" altLang="en-US" dirty="0"/>
        </a:p>
      </dgm:t>
    </dgm:pt>
    <dgm:pt modelId="{81334506-49BD-4AF0-B74A-A53691C46418}" type="parTrans" cxnId="{7B4E83FC-5A47-4C35-9861-2332FE559E2C}">
      <dgm:prSet/>
      <dgm:spPr/>
      <dgm:t>
        <a:bodyPr/>
        <a:lstStyle/>
        <a:p>
          <a:endParaRPr lang="zh-CN" altLang="en-US"/>
        </a:p>
      </dgm:t>
    </dgm:pt>
    <dgm:pt modelId="{A31EE671-BE54-425B-97EE-E3145B6504E7}" type="sibTrans" cxnId="{7B4E83FC-5A47-4C35-9861-2332FE559E2C}">
      <dgm:prSet/>
      <dgm:spPr/>
      <dgm:t>
        <a:bodyPr/>
        <a:lstStyle/>
        <a:p>
          <a:endParaRPr lang="zh-CN" altLang="en-US"/>
        </a:p>
      </dgm:t>
    </dgm:pt>
    <dgm:pt modelId="{1632223E-B8C7-45B1-8F35-6C742C85BA96}">
      <dgm:prSet phldrT="[文本]"/>
      <dgm:spPr/>
      <dgm:t>
        <a:bodyPr/>
        <a:lstStyle/>
        <a:p>
          <a:r>
            <a:rPr lang="zh-CN" altLang="en-US" dirty="0" smtClean="0"/>
            <a:t>跨</a:t>
          </a:r>
          <a:r>
            <a:rPr lang="en-US" altLang="zh-CN" dirty="0" smtClean="0"/>
            <a:t>project</a:t>
          </a:r>
          <a:r>
            <a:rPr lang="zh-CN" altLang="en-US" dirty="0" smtClean="0"/>
            <a:t>访问控制</a:t>
          </a:r>
          <a:endParaRPr lang="zh-CN" altLang="en-US" dirty="0"/>
        </a:p>
      </dgm:t>
    </dgm:pt>
    <dgm:pt modelId="{55779B40-D56A-449D-ACCE-477CD573DE13}" type="parTrans" cxnId="{2614E5BE-119D-4FA2-97E8-D09990D3F354}">
      <dgm:prSet/>
      <dgm:spPr/>
      <dgm:t>
        <a:bodyPr/>
        <a:lstStyle/>
        <a:p>
          <a:endParaRPr lang="zh-CN" altLang="en-US"/>
        </a:p>
      </dgm:t>
    </dgm:pt>
    <dgm:pt modelId="{E6D9BBFE-F4B5-4D18-A1C1-611333816FAC}" type="sibTrans" cxnId="{2614E5BE-119D-4FA2-97E8-D09990D3F354}">
      <dgm:prSet/>
      <dgm:spPr/>
      <dgm:t>
        <a:bodyPr/>
        <a:lstStyle/>
        <a:p>
          <a:endParaRPr lang="zh-CN" altLang="en-US"/>
        </a:p>
      </dgm:t>
    </dgm:pt>
    <dgm:pt modelId="{334006A6-23C0-4B52-9BAC-F667BB9C50AF}">
      <dgm:prSet phldrT="[文本]"/>
      <dgm:spPr/>
      <dgm:t>
        <a:bodyPr/>
        <a:lstStyle/>
        <a:p>
          <a:r>
            <a:rPr lang="en-US" altLang="zh-CN" dirty="0" smtClean="0"/>
            <a:t>Package</a:t>
          </a:r>
          <a:endParaRPr lang="zh-CN" altLang="en-US" dirty="0"/>
        </a:p>
      </dgm:t>
    </dgm:pt>
    <dgm:pt modelId="{DEDDE83D-97F1-401F-B82E-131F735295A9}" type="parTrans" cxnId="{56562CD7-56F9-40A0-8587-761DABB7BDF6}">
      <dgm:prSet/>
      <dgm:spPr/>
      <dgm:t>
        <a:bodyPr/>
        <a:lstStyle/>
        <a:p>
          <a:endParaRPr lang="zh-CN" altLang="en-US"/>
        </a:p>
      </dgm:t>
    </dgm:pt>
    <dgm:pt modelId="{2D58AED0-90CF-4C27-AFAC-75347301A7F9}" type="sibTrans" cxnId="{56562CD7-56F9-40A0-8587-761DABB7BDF6}">
      <dgm:prSet/>
      <dgm:spPr/>
      <dgm:t>
        <a:bodyPr/>
        <a:lstStyle/>
        <a:p>
          <a:endParaRPr lang="zh-CN" altLang="en-US"/>
        </a:p>
      </dgm:t>
    </dgm:pt>
    <dgm:pt modelId="{B1070FDB-7E2E-4630-BE8F-518070CB7BC9}">
      <dgm:prSet phldrT="[文本]"/>
      <dgm:spPr/>
      <dgm:t>
        <a:bodyPr/>
        <a:lstStyle/>
        <a:p>
          <a:r>
            <a:rPr lang="en-US" altLang="zh-CN" dirty="0" smtClean="0"/>
            <a:t>Policy</a:t>
          </a:r>
          <a:endParaRPr lang="zh-CN" altLang="en-US" dirty="0"/>
        </a:p>
      </dgm:t>
    </dgm:pt>
    <dgm:pt modelId="{EE3AFC83-3411-4EB0-8084-4916654CBAA4}" type="parTrans" cxnId="{E5A92AB8-64AA-42ED-A724-3FCC76A5B3EC}">
      <dgm:prSet/>
      <dgm:spPr/>
      <dgm:t>
        <a:bodyPr/>
        <a:lstStyle/>
        <a:p>
          <a:endParaRPr lang="zh-CN" altLang="en-US"/>
        </a:p>
      </dgm:t>
    </dgm:pt>
    <dgm:pt modelId="{AAF48529-3878-4E89-9287-DD4139E23AD2}" type="sibTrans" cxnId="{E5A92AB8-64AA-42ED-A724-3FCC76A5B3EC}">
      <dgm:prSet/>
      <dgm:spPr/>
      <dgm:t>
        <a:bodyPr/>
        <a:lstStyle/>
        <a:p>
          <a:endParaRPr lang="zh-CN" altLang="en-US"/>
        </a:p>
      </dgm:t>
    </dgm:pt>
    <dgm:pt modelId="{B9758EC8-7C8E-48B5-AE3B-6E18DE064959}">
      <dgm:prSet phldrT="[文本]"/>
      <dgm:spPr/>
      <dgm:t>
        <a:bodyPr/>
        <a:lstStyle/>
        <a:p>
          <a:r>
            <a:rPr lang="en-US" altLang="zh-CN" dirty="0" err="1" smtClean="0"/>
            <a:t>Acl</a:t>
          </a:r>
          <a:endParaRPr lang="zh-CN" altLang="en-US" dirty="0"/>
        </a:p>
      </dgm:t>
    </dgm:pt>
    <dgm:pt modelId="{49BAD688-0310-4B98-B125-2830EECE7B95}" type="parTrans" cxnId="{9AA3C4C4-BAF4-4144-8C18-5E96541F53F5}">
      <dgm:prSet/>
      <dgm:spPr/>
      <dgm:t>
        <a:bodyPr/>
        <a:lstStyle/>
        <a:p>
          <a:endParaRPr lang="zh-CN" altLang="en-US"/>
        </a:p>
      </dgm:t>
    </dgm:pt>
    <dgm:pt modelId="{407FD2FA-6E9F-427B-B30B-FAB38E427714}" type="sibTrans" cxnId="{9AA3C4C4-BAF4-4144-8C18-5E96541F53F5}">
      <dgm:prSet/>
      <dgm:spPr/>
      <dgm:t>
        <a:bodyPr/>
        <a:lstStyle/>
        <a:p>
          <a:endParaRPr lang="zh-CN" altLang="en-US"/>
        </a:p>
      </dgm:t>
    </dgm:pt>
    <dgm:pt modelId="{013A6BBC-A1B0-43A8-A90D-C50554C253F5}">
      <dgm:prSet phldrT="[文本]"/>
      <dgm:spPr/>
      <dgm:t>
        <a:bodyPr/>
        <a:lstStyle/>
        <a:p>
          <a:r>
            <a:rPr lang="en-US" altLang="zh-CN" dirty="0" smtClean="0"/>
            <a:t>Trusted project + project</a:t>
          </a:r>
          <a:r>
            <a:rPr lang="zh-CN" altLang="en-US" dirty="0" smtClean="0"/>
            <a:t>内访问控制</a:t>
          </a:r>
          <a:endParaRPr lang="zh-CN" altLang="en-US" dirty="0"/>
        </a:p>
      </dgm:t>
    </dgm:pt>
    <dgm:pt modelId="{878ECF20-7835-454D-B191-71ECF6F297D3}" type="parTrans" cxnId="{C049974F-1033-471C-86E2-6D6D40AC04C9}">
      <dgm:prSet/>
      <dgm:spPr/>
      <dgm:t>
        <a:bodyPr/>
        <a:lstStyle/>
        <a:p>
          <a:endParaRPr lang="zh-CN" altLang="en-US"/>
        </a:p>
      </dgm:t>
    </dgm:pt>
    <dgm:pt modelId="{4ED095C4-E709-401E-A956-B2DCE026BEE4}" type="sibTrans" cxnId="{C049974F-1033-471C-86E2-6D6D40AC04C9}">
      <dgm:prSet/>
      <dgm:spPr/>
      <dgm:t>
        <a:bodyPr/>
        <a:lstStyle/>
        <a:p>
          <a:endParaRPr lang="zh-CN" altLang="en-US"/>
        </a:p>
      </dgm:t>
    </dgm:pt>
    <dgm:pt modelId="{9192BE77-AD47-4F2E-B0D3-9198F7EFBE53}">
      <dgm:prSet phldrT="[文本]"/>
      <dgm:spPr/>
      <dgm:t>
        <a:bodyPr/>
        <a:lstStyle/>
        <a:p>
          <a:r>
            <a:rPr lang="en-US" altLang="zh-CN" dirty="0" smtClean="0"/>
            <a:t>Exception policy  +  project</a:t>
          </a:r>
          <a:r>
            <a:rPr lang="zh-CN" altLang="en-US" dirty="0" smtClean="0"/>
            <a:t>内访问控制</a:t>
          </a:r>
          <a:endParaRPr lang="zh-CN" altLang="en-US" dirty="0"/>
        </a:p>
      </dgm:t>
    </dgm:pt>
    <dgm:pt modelId="{879C8088-5057-4EA7-98E7-76599C837D6C}" type="parTrans" cxnId="{B46B73AE-9B22-472E-B865-E4D681EDF80A}">
      <dgm:prSet/>
      <dgm:spPr/>
      <dgm:t>
        <a:bodyPr/>
        <a:lstStyle/>
        <a:p>
          <a:endParaRPr lang="zh-CN" altLang="en-US"/>
        </a:p>
      </dgm:t>
    </dgm:pt>
    <dgm:pt modelId="{60FBC94F-A524-4A50-85C0-284AA8E9EEE9}" type="sibTrans" cxnId="{B46B73AE-9B22-472E-B865-E4D681EDF80A}">
      <dgm:prSet/>
      <dgm:spPr/>
      <dgm:t>
        <a:bodyPr/>
        <a:lstStyle/>
        <a:p>
          <a:endParaRPr lang="zh-CN" altLang="en-US"/>
        </a:p>
      </dgm:t>
    </dgm:pt>
    <dgm:pt modelId="{75B7302C-B19B-4F42-BDE0-DB097DAB309C}" type="pres">
      <dgm:prSet presAssocID="{10C974E9-A875-4C51-BFAA-E996526658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749AE1A-DD18-4E55-B370-24BCF68F67A0}" type="pres">
      <dgm:prSet presAssocID="{C75D69AE-6463-4C15-93D4-A5B039BD143B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181F7C-F18C-47C1-9235-9BCC6CAE934B}" type="pres">
      <dgm:prSet presAssocID="{C75D69AE-6463-4C15-93D4-A5B039BD143B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D86F6D-61A1-4A53-872E-F225CA4F22BE}" type="pres">
      <dgm:prSet presAssocID="{1632223E-B8C7-45B1-8F35-6C742C85BA9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D2C19D-BB98-4F9B-B048-DC76D42FABE2}" type="pres">
      <dgm:prSet presAssocID="{1632223E-B8C7-45B1-8F35-6C742C85BA9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E0A2A64-DA42-8C45-A2C4-ACA196D897B1}" type="presOf" srcId="{B1070FDB-7E2E-4630-BE8F-518070CB7BC9}" destId="{86181F7C-F18C-47C1-9235-9BCC6CAE934B}" srcOrd="0" destOrd="1" presId="urn:microsoft.com/office/officeart/2005/8/layout/vList2"/>
    <dgm:cxn modelId="{1465079F-BE82-4B48-9436-D5150C6AD837}" type="presOf" srcId="{53C6A266-FC01-42F2-87B3-4F436E9A78F0}" destId="{86181F7C-F18C-47C1-9235-9BCC6CAE934B}" srcOrd="0" destOrd="0" presId="urn:microsoft.com/office/officeart/2005/8/layout/vList2"/>
    <dgm:cxn modelId="{C7C82F20-0348-EC40-98DB-8BECBBFC7F79}" type="presOf" srcId="{9192BE77-AD47-4F2E-B0D3-9198F7EFBE53}" destId="{B8D2C19D-BB98-4F9B-B048-DC76D42FABE2}" srcOrd="0" destOrd="2" presId="urn:microsoft.com/office/officeart/2005/8/layout/vList2"/>
    <dgm:cxn modelId="{56562CD7-56F9-40A0-8587-761DABB7BDF6}" srcId="{1632223E-B8C7-45B1-8F35-6C742C85BA96}" destId="{334006A6-23C0-4B52-9BAC-F667BB9C50AF}" srcOrd="0" destOrd="0" parTransId="{DEDDE83D-97F1-401F-B82E-131F735295A9}" sibTransId="{2D58AED0-90CF-4C27-AFAC-75347301A7F9}"/>
    <dgm:cxn modelId="{9AA3C4C4-BAF4-4144-8C18-5E96541F53F5}" srcId="{C75D69AE-6463-4C15-93D4-A5B039BD143B}" destId="{B9758EC8-7C8E-48B5-AE3B-6E18DE064959}" srcOrd="2" destOrd="0" parTransId="{49BAD688-0310-4B98-B125-2830EECE7B95}" sibTransId="{407FD2FA-6E9F-427B-B30B-FAB38E427714}"/>
    <dgm:cxn modelId="{86367F1C-C047-404F-84F2-D22CFC33BD3E}" type="presOf" srcId="{10C974E9-A875-4C51-BFAA-E9965266584F}" destId="{75B7302C-B19B-4F42-BDE0-DB097DAB309C}" srcOrd="0" destOrd="0" presId="urn:microsoft.com/office/officeart/2005/8/layout/vList2"/>
    <dgm:cxn modelId="{90A279D7-790F-6D48-B028-4094819364AB}" type="presOf" srcId="{334006A6-23C0-4B52-9BAC-F667BB9C50AF}" destId="{B8D2C19D-BB98-4F9B-B048-DC76D42FABE2}" srcOrd="0" destOrd="0" presId="urn:microsoft.com/office/officeart/2005/8/layout/vList2"/>
    <dgm:cxn modelId="{B46B73AE-9B22-472E-B865-E4D681EDF80A}" srcId="{1632223E-B8C7-45B1-8F35-6C742C85BA96}" destId="{9192BE77-AD47-4F2E-B0D3-9198F7EFBE53}" srcOrd="2" destOrd="0" parTransId="{879C8088-5057-4EA7-98E7-76599C837D6C}" sibTransId="{60FBC94F-A524-4A50-85C0-284AA8E9EEE9}"/>
    <dgm:cxn modelId="{F5DB36CD-6811-5A4E-9598-1D15C739E006}" type="presOf" srcId="{1632223E-B8C7-45B1-8F35-6C742C85BA96}" destId="{5AD86F6D-61A1-4A53-872E-F225CA4F22BE}" srcOrd="0" destOrd="0" presId="urn:microsoft.com/office/officeart/2005/8/layout/vList2"/>
    <dgm:cxn modelId="{C049974F-1033-471C-86E2-6D6D40AC04C9}" srcId="{1632223E-B8C7-45B1-8F35-6C742C85BA96}" destId="{013A6BBC-A1B0-43A8-A90D-C50554C253F5}" srcOrd="1" destOrd="0" parTransId="{878ECF20-7835-454D-B191-71ECF6F297D3}" sibTransId="{4ED095C4-E709-401E-A956-B2DCE026BEE4}"/>
    <dgm:cxn modelId="{2614E5BE-119D-4FA2-97E8-D09990D3F354}" srcId="{10C974E9-A875-4C51-BFAA-E9965266584F}" destId="{1632223E-B8C7-45B1-8F35-6C742C85BA96}" srcOrd="1" destOrd="0" parTransId="{55779B40-D56A-449D-ACCE-477CD573DE13}" sibTransId="{E6D9BBFE-F4B5-4D18-A1C1-611333816FAC}"/>
    <dgm:cxn modelId="{E5C98C39-0C36-A74C-B5C7-F4F815E7FA6B}" type="presOf" srcId="{B9758EC8-7C8E-48B5-AE3B-6E18DE064959}" destId="{86181F7C-F18C-47C1-9235-9BCC6CAE934B}" srcOrd="0" destOrd="2" presId="urn:microsoft.com/office/officeart/2005/8/layout/vList2"/>
    <dgm:cxn modelId="{06973ED5-F706-0C4A-B253-597C6A6C8427}" type="presOf" srcId="{C75D69AE-6463-4C15-93D4-A5B039BD143B}" destId="{2749AE1A-DD18-4E55-B370-24BCF68F67A0}" srcOrd="0" destOrd="0" presId="urn:microsoft.com/office/officeart/2005/8/layout/vList2"/>
    <dgm:cxn modelId="{66D50F29-CA01-4F5D-8FF7-097BCEDB36F6}" srcId="{10C974E9-A875-4C51-BFAA-E9965266584F}" destId="{C75D69AE-6463-4C15-93D4-A5B039BD143B}" srcOrd="0" destOrd="0" parTransId="{3EE5EBF2-0449-4741-8039-A733709E6B3B}" sibTransId="{499C00BB-19FD-4DF3-A4A3-8DEF66BF4C4A}"/>
    <dgm:cxn modelId="{E5A92AB8-64AA-42ED-A724-3FCC76A5B3EC}" srcId="{C75D69AE-6463-4C15-93D4-A5B039BD143B}" destId="{B1070FDB-7E2E-4630-BE8F-518070CB7BC9}" srcOrd="1" destOrd="0" parTransId="{EE3AFC83-3411-4EB0-8084-4916654CBAA4}" sibTransId="{AAF48529-3878-4E89-9287-DD4139E23AD2}"/>
    <dgm:cxn modelId="{7B4E83FC-5A47-4C35-9861-2332FE559E2C}" srcId="{C75D69AE-6463-4C15-93D4-A5B039BD143B}" destId="{53C6A266-FC01-42F2-87B3-4F436E9A78F0}" srcOrd="0" destOrd="0" parTransId="{81334506-49BD-4AF0-B74A-A53691C46418}" sibTransId="{A31EE671-BE54-425B-97EE-E3145B6504E7}"/>
    <dgm:cxn modelId="{37E11717-2F28-6145-BA3D-073B0F7DBA9E}" type="presOf" srcId="{013A6BBC-A1B0-43A8-A90D-C50554C253F5}" destId="{B8D2C19D-BB98-4F9B-B048-DC76D42FABE2}" srcOrd="0" destOrd="1" presId="urn:microsoft.com/office/officeart/2005/8/layout/vList2"/>
    <dgm:cxn modelId="{3D7DBD45-BDBA-8F4B-938A-5AA16AEBF8B4}" type="presParOf" srcId="{75B7302C-B19B-4F42-BDE0-DB097DAB309C}" destId="{2749AE1A-DD18-4E55-B370-24BCF68F67A0}" srcOrd="0" destOrd="0" presId="urn:microsoft.com/office/officeart/2005/8/layout/vList2"/>
    <dgm:cxn modelId="{2793F613-E23A-C14D-8E77-4AC772023664}" type="presParOf" srcId="{75B7302C-B19B-4F42-BDE0-DB097DAB309C}" destId="{86181F7C-F18C-47C1-9235-9BCC6CAE934B}" srcOrd="1" destOrd="0" presId="urn:microsoft.com/office/officeart/2005/8/layout/vList2"/>
    <dgm:cxn modelId="{F09FD433-4941-2E4E-A2A3-86DDFB248D0B}" type="presParOf" srcId="{75B7302C-B19B-4F42-BDE0-DB097DAB309C}" destId="{5AD86F6D-61A1-4A53-872E-F225CA4F22BE}" srcOrd="2" destOrd="0" presId="urn:microsoft.com/office/officeart/2005/8/layout/vList2"/>
    <dgm:cxn modelId="{82A7CF55-DFB3-1C4A-A8FB-149266BCC74C}" type="presParOf" srcId="{75B7302C-B19B-4F42-BDE0-DB097DAB309C}" destId="{B8D2C19D-BB98-4F9B-B048-DC76D42FABE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E3CC3C-4683-4B1D-A2C1-4BE06726B17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185C8C4-8556-4DB6-9886-12417FAA48EC}">
      <dgm:prSet phldrT="[文本]"/>
      <dgm:spPr/>
      <dgm:t>
        <a:bodyPr/>
        <a:lstStyle/>
        <a:p>
          <a:r>
            <a:rPr lang="en-US" altLang="zh-CN" dirty="0" smtClean="0"/>
            <a:t>Trusted</a:t>
          </a:r>
          <a:endParaRPr lang="zh-CN" altLang="en-US" dirty="0"/>
        </a:p>
      </dgm:t>
    </dgm:pt>
    <dgm:pt modelId="{B436A6D1-9B5C-40E9-9960-5ECE63A2F084}" type="parTrans" cxnId="{353A8785-3284-49CA-9D1F-921AAFD46669}">
      <dgm:prSet/>
      <dgm:spPr/>
      <dgm:t>
        <a:bodyPr/>
        <a:lstStyle/>
        <a:p>
          <a:endParaRPr lang="zh-CN" altLang="en-US"/>
        </a:p>
      </dgm:t>
    </dgm:pt>
    <dgm:pt modelId="{CD7B2C9D-230B-41E9-98B7-20C4756DFC0B}" type="sibTrans" cxnId="{353A8785-3284-49CA-9D1F-921AAFD46669}">
      <dgm:prSet/>
      <dgm:spPr/>
      <dgm:t>
        <a:bodyPr/>
        <a:lstStyle/>
        <a:p>
          <a:endParaRPr lang="zh-CN" altLang="en-US"/>
        </a:p>
      </dgm:t>
    </dgm:pt>
    <dgm:pt modelId="{62260674-9D2D-4E21-B1AB-EDC67A6D7576}">
      <dgm:prSet phldrT="[文本]"/>
      <dgm:spPr/>
      <dgm:t>
        <a:bodyPr/>
        <a:lstStyle/>
        <a:p>
          <a:r>
            <a:rPr lang="zh-CN" altLang="en-US" dirty="0" smtClean="0"/>
            <a:t>很少使用</a:t>
          </a:r>
          <a:endParaRPr lang="zh-CN" altLang="en-US" dirty="0"/>
        </a:p>
      </dgm:t>
    </dgm:pt>
    <dgm:pt modelId="{2D62E2BB-9F74-4AA9-BCE3-71219942862F}" type="parTrans" cxnId="{A9ECF6FD-F86D-4E01-8BC8-AF5B27A749F8}">
      <dgm:prSet/>
      <dgm:spPr/>
      <dgm:t>
        <a:bodyPr/>
        <a:lstStyle/>
        <a:p>
          <a:endParaRPr lang="zh-CN" altLang="en-US"/>
        </a:p>
      </dgm:t>
    </dgm:pt>
    <dgm:pt modelId="{8AD95EF2-931F-4991-A50D-7B9D61834643}" type="sibTrans" cxnId="{A9ECF6FD-F86D-4E01-8BC8-AF5B27A749F8}">
      <dgm:prSet/>
      <dgm:spPr/>
      <dgm:t>
        <a:bodyPr/>
        <a:lstStyle/>
        <a:p>
          <a:endParaRPr lang="zh-CN" altLang="en-US"/>
        </a:p>
      </dgm:t>
    </dgm:pt>
    <dgm:pt modelId="{D91B4D61-84EE-4D22-B87F-68B06EA77867}">
      <dgm:prSet phldrT="[文本]"/>
      <dgm:spPr/>
      <dgm:t>
        <a:bodyPr/>
        <a:lstStyle/>
        <a:p>
          <a:r>
            <a:rPr lang="zh-CN" altLang="en-US" dirty="0" smtClean="0"/>
            <a:t>项目空间之间授权</a:t>
          </a:r>
          <a:endParaRPr lang="zh-CN" altLang="en-US" dirty="0"/>
        </a:p>
      </dgm:t>
    </dgm:pt>
    <dgm:pt modelId="{5025BFDA-5609-4155-A664-A2059985D473}" type="parTrans" cxnId="{43EBA700-9651-462B-800D-ADD8CD8E7AD8}">
      <dgm:prSet/>
      <dgm:spPr/>
      <dgm:t>
        <a:bodyPr/>
        <a:lstStyle/>
        <a:p>
          <a:endParaRPr lang="zh-CN" altLang="en-US"/>
        </a:p>
      </dgm:t>
    </dgm:pt>
    <dgm:pt modelId="{82CA3AC8-DBDA-4047-9E3D-C1C3CD15EB6D}" type="sibTrans" cxnId="{43EBA700-9651-462B-800D-ADD8CD8E7AD8}">
      <dgm:prSet/>
      <dgm:spPr/>
      <dgm:t>
        <a:bodyPr/>
        <a:lstStyle/>
        <a:p>
          <a:endParaRPr lang="zh-CN" altLang="en-US"/>
        </a:p>
      </dgm:t>
    </dgm:pt>
    <dgm:pt modelId="{A5613EE4-02DB-448E-95DD-F71BA7042D5E}">
      <dgm:prSet phldrT="[文本]"/>
      <dgm:spPr/>
      <dgm:t>
        <a:bodyPr/>
        <a:lstStyle/>
        <a:p>
          <a:r>
            <a:rPr lang="en-US" altLang="zh-CN" dirty="0" err="1" smtClean="0"/>
            <a:t>ExceptionPolicy</a:t>
          </a:r>
          <a:endParaRPr lang="zh-CN" altLang="en-US" dirty="0"/>
        </a:p>
      </dgm:t>
    </dgm:pt>
    <dgm:pt modelId="{239060FE-89D7-4B9B-B730-7B6CD00BF58B}" type="parTrans" cxnId="{1A760D4D-DCFA-437A-845A-EB2EC4806FB5}">
      <dgm:prSet/>
      <dgm:spPr/>
      <dgm:t>
        <a:bodyPr/>
        <a:lstStyle/>
        <a:p>
          <a:endParaRPr lang="zh-CN" altLang="en-US"/>
        </a:p>
      </dgm:t>
    </dgm:pt>
    <dgm:pt modelId="{6829B272-C007-43B4-9543-3A6A7A78FA63}" type="sibTrans" cxnId="{1A760D4D-DCFA-437A-845A-EB2EC4806FB5}">
      <dgm:prSet/>
      <dgm:spPr/>
      <dgm:t>
        <a:bodyPr/>
        <a:lstStyle/>
        <a:p>
          <a:endParaRPr lang="zh-CN" altLang="en-US"/>
        </a:p>
      </dgm:t>
    </dgm:pt>
    <dgm:pt modelId="{3BAC145A-B418-4C5D-B38E-36260E855713}">
      <dgm:prSet phldrT="[文本]"/>
      <dgm:spPr/>
      <dgm:t>
        <a:bodyPr/>
        <a:lstStyle/>
        <a:p>
          <a:r>
            <a:rPr lang="zh-CN" altLang="en-US" dirty="0" smtClean="0"/>
            <a:t>数据下载</a:t>
          </a:r>
          <a:endParaRPr lang="zh-CN" altLang="en-US" dirty="0"/>
        </a:p>
      </dgm:t>
    </dgm:pt>
    <dgm:pt modelId="{D9C0BCA4-5587-4D0B-92F6-69460FE1DB87}" type="parTrans" cxnId="{5AC6F2BB-B2F0-4D2B-830E-3D2CC4CD7346}">
      <dgm:prSet/>
      <dgm:spPr/>
      <dgm:t>
        <a:bodyPr/>
        <a:lstStyle/>
        <a:p>
          <a:endParaRPr lang="zh-CN" altLang="en-US"/>
        </a:p>
      </dgm:t>
    </dgm:pt>
    <dgm:pt modelId="{7579A5A9-D2DC-4CF2-B1F0-3F0326D5D58D}" type="sibTrans" cxnId="{5AC6F2BB-B2F0-4D2B-830E-3D2CC4CD7346}">
      <dgm:prSet/>
      <dgm:spPr/>
      <dgm:t>
        <a:bodyPr/>
        <a:lstStyle/>
        <a:p>
          <a:endParaRPr lang="zh-CN" altLang="en-US"/>
        </a:p>
      </dgm:t>
    </dgm:pt>
    <dgm:pt modelId="{AF5EDD59-D58A-48A5-A8F1-44A07843DDC3}">
      <dgm:prSet phldrT="[文本]"/>
      <dgm:spPr/>
      <dgm:t>
        <a:bodyPr/>
        <a:lstStyle/>
        <a:p>
          <a:r>
            <a:rPr lang="en-US" altLang="zh-CN" dirty="0" smtClean="0"/>
            <a:t>Package</a:t>
          </a:r>
          <a:endParaRPr lang="zh-CN" altLang="en-US" dirty="0"/>
        </a:p>
      </dgm:t>
    </dgm:pt>
    <dgm:pt modelId="{D5631943-63FB-42B2-ABB3-213BF2E35A8B}" type="parTrans" cxnId="{E59AC806-55E7-436C-B8C5-8C46F9A208CB}">
      <dgm:prSet/>
      <dgm:spPr/>
      <dgm:t>
        <a:bodyPr/>
        <a:lstStyle/>
        <a:p>
          <a:endParaRPr lang="zh-CN" altLang="en-US"/>
        </a:p>
      </dgm:t>
    </dgm:pt>
    <dgm:pt modelId="{A7FDCB82-34F8-43DC-BAD1-527202616D09}" type="sibTrans" cxnId="{E59AC806-55E7-436C-B8C5-8C46F9A208CB}">
      <dgm:prSet/>
      <dgm:spPr/>
      <dgm:t>
        <a:bodyPr/>
        <a:lstStyle/>
        <a:p>
          <a:endParaRPr lang="zh-CN" altLang="en-US"/>
        </a:p>
      </dgm:t>
    </dgm:pt>
    <dgm:pt modelId="{A336E782-2DC0-4DE9-949D-FEA2067B2CBE}">
      <dgm:prSet phldrT="[文本]"/>
      <dgm:spPr/>
      <dgm:t>
        <a:bodyPr/>
        <a:lstStyle/>
        <a:p>
          <a:r>
            <a:rPr lang="en-US" altLang="zh-CN" dirty="0" smtClean="0"/>
            <a:t>project</a:t>
          </a:r>
          <a:r>
            <a:rPr lang="zh-CN" altLang="en-US" dirty="0" smtClean="0"/>
            <a:t>间数据分享</a:t>
          </a:r>
          <a:endParaRPr lang="zh-CN" altLang="en-US" dirty="0"/>
        </a:p>
      </dgm:t>
    </dgm:pt>
    <dgm:pt modelId="{724A9185-9A42-4109-98C9-FFCEE76857D7}" type="parTrans" cxnId="{2B42A1B8-6523-46B0-9AB3-DB8D22C40D92}">
      <dgm:prSet/>
      <dgm:spPr/>
      <dgm:t>
        <a:bodyPr/>
        <a:lstStyle/>
        <a:p>
          <a:endParaRPr lang="zh-CN" altLang="en-US"/>
        </a:p>
      </dgm:t>
    </dgm:pt>
    <dgm:pt modelId="{57B17AF6-1E63-4B03-980C-EFF24F724506}" type="sibTrans" cxnId="{2B42A1B8-6523-46B0-9AB3-DB8D22C40D92}">
      <dgm:prSet/>
      <dgm:spPr/>
      <dgm:t>
        <a:bodyPr/>
        <a:lstStyle/>
        <a:p>
          <a:endParaRPr lang="zh-CN" altLang="en-US"/>
        </a:p>
      </dgm:t>
    </dgm:pt>
    <dgm:pt modelId="{17F3416F-C390-4476-B0C5-6435BC991BA7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</a:rPr>
            <a:t>推荐使用</a:t>
          </a:r>
          <a:endParaRPr lang="zh-CN" altLang="en-US" dirty="0">
            <a:solidFill>
              <a:srgbClr val="FF0000"/>
            </a:solidFill>
          </a:endParaRPr>
        </a:p>
      </dgm:t>
    </dgm:pt>
    <dgm:pt modelId="{8BAA9868-D743-4189-97D6-C54569B11F7F}" type="parTrans" cxnId="{CB4AA310-A98A-42AB-8AC5-9F71C5795B78}">
      <dgm:prSet/>
      <dgm:spPr/>
      <dgm:t>
        <a:bodyPr/>
        <a:lstStyle/>
        <a:p>
          <a:endParaRPr lang="zh-CN" altLang="en-US"/>
        </a:p>
      </dgm:t>
    </dgm:pt>
    <dgm:pt modelId="{B5AD00A8-39B1-4D09-B7D4-9A995342DC84}" type="sibTrans" cxnId="{CB4AA310-A98A-42AB-8AC5-9F71C5795B78}">
      <dgm:prSet/>
      <dgm:spPr/>
      <dgm:t>
        <a:bodyPr/>
        <a:lstStyle/>
        <a:p>
          <a:endParaRPr lang="zh-CN" altLang="en-US"/>
        </a:p>
      </dgm:t>
    </dgm:pt>
    <dgm:pt modelId="{274E6D2E-AB8D-4D00-B4C4-A1267BC0FFA1}">
      <dgm:prSet phldrT="[文本]"/>
      <dgm:spPr/>
      <dgm:t>
        <a:bodyPr/>
        <a:lstStyle/>
        <a:p>
          <a:r>
            <a:rPr lang="zh-CN" altLang="en-US" dirty="0" smtClean="0"/>
            <a:t>针对用户的授权</a:t>
          </a:r>
          <a:endParaRPr lang="zh-CN" altLang="en-US" dirty="0"/>
        </a:p>
      </dgm:t>
    </dgm:pt>
    <dgm:pt modelId="{75D3F74F-7837-4F9C-9D61-786FD1DCA8C6}" type="parTrans" cxnId="{BEF4D081-6581-40AA-98F5-FA54F67AAC8B}">
      <dgm:prSet/>
      <dgm:spPr/>
      <dgm:t>
        <a:bodyPr/>
        <a:lstStyle/>
        <a:p>
          <a:endParaRPr lang="zh-CN" altLang="en-US"/>
        </a:p>
      </dgm:t>
    </dgm:pt>
    <dgm:pt modelId="{02ABBAC5-DDCB-4045-B56F-49544BC11150}" type="sibTrans" cxnId="{BEF4D081-6581-40AA-98F5-FA54F67AAC8B}">
      <dgm:prSet/>
      <dgm:spPr/>
      <dgm:t>
        <a:bodyPr/>
        <a:lstStyle/>
        <a:p>
          <a:endParaRPr lang="zh-CN" altLang="en-US"/>
        </a:p>
      </dgm:t>
    </dgm:pt>
    <dgm:pt modelId="{FC5CA747-2087-403E-B4D8-AA404F75DBA8}" type="pres">
      <dgm:prSet presAssocID="{2CE3CC3C-4683-4B1D-A2C1-4BE06726B17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A3368AC-32A1-46E3-9C71-DC2C89DED63A}" type="pres">
      <dgm:prSet presAssocID="{3185C8C4-8556-4DB6-9886-12417FAA48EC}" presName="composite" presStyleCnt="0"/>
      <dgm:spPr/>
    </dgm:pt>
    <dgm:pt modelId="{B84BCA0F-A4AE-4D36-833B-9E98050044D8}" type="pres">
      <dgm:prSet presAssocID="{3185C8C4-8556-4DB6-9886-12417FAA48E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F48D26-8BFB-44B3-980C-A8C74E0FB2F2}" type="pres">
      <dgm:prSet presAssocID="{3185C8C4-8556-4DB6-9886-12417FAA48EC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77BC34-0697-4061-A0B4-A31DE319B15A}" type="pres">
      <dgm:prSet presAssocID="{CD7B2C9D-230B-41E9-98B7-20C4756DFC0B}" presName="space" presStyleCnt="0"/>
      <dgm:spPr/>
    </dgm:pt>
    <dgm:pt modelId="{2F1B4576-E988-46A9-A738-6EE76E071A49}" type="pres">
      <dgm:prSet presAssocID="{A5613EE4-02DB-448E-95DD-F71BA7042D5E}" presName="composite" presStyleCnt="0"/>
      <dgm:spPr/>
    </dgm:pt>
    <dgm:pt modelId="{21704D6D-2787-4511-867D-263F7B0FAE52}" type="pres">
      <dgm:prSet presAssocID="{A5613EE4-02DB-448E-95DD-F71BA7042D5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E7D394-9916-4963-91D2-F26C08FEB40C}" type="pres">
      <dgm:prSet presAssocID="{A5613EE4-02DB-448E-95DD-F71BA7042D5E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DE355D-013E-4C7B-8CBE-7A474D3EC23C}" type="pres">
      <dgm:prSet presAssocID="{6829B272-C007-43B4-9543-3A6A7A78FA63}" presName="space" presStyleCnt="0"/>
      <dgm:spPr/>
    </dgm:pt>
    <dgm:pt modelId="{4B5343F9-F805-4B49-B988-14612A5B030D}" type="pres">
      <dgm:prSet presAssocID="{AF5EDD59-D58A-48A5-A8F1-44A07843DDC3}" presName="composite" presStyleCnt="0"/>
      <dgm:spPr/>
    </dgm:pt>
    <dgm:pt modelId="{0201A4BD-008A-4142-B2D1-6870C2DF91EC}" type="pres">
      <dgm:prSet presAssocID="{AF5EDD59-D58A-48A5-A8F1-44A07843DDC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0AFB3D-16BA-4947-A083-0EA617A61625}" type="pres">
      <dgm:prSet presAssocID="{AF5EDD59-D58A-48A5-A8F1-44A07843DDC3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7D4CC7A-BDBA-7543-BD3E-46FAC7917AE9}" type="presOf" srcId="{274E6D2E-AB8D-4D00-B4C4-A1267BC0FFA1}" destId="{CBE7D394-9916-4963-91D2-F26C08FEB40C}" srcOrd="0" destOrd="1" presId="urn:microsoft.com/office/officeart/2005/8/layout/hList1"/>
    <dgm:cxn modelId="{DDC59C30-4970-8E4F-A9E1-8D3F2B558F67}" type="presOf" srcId="{17F3416F-C390-4476-B0C5-6435BC991BA7}" destId="{AD0AFB3D-16BA-4947-A083-0EA617A61625}" srcOrd="0" destOrd="1" presId="urn:microsoft.com/office/officeart/2005/8/layout/hList1"/>
    <dgm:cxn modelId="{AB21EE27-77F3-244F-8382-C037668B75EB}" type="presOf" srcId="{A5613EE4-02DB-448E-95DD-F71BA7042D5E}" destId="{21704D6D-2787-4511-867D-263F7B0FAE52}" srcOrd="0" destOrd="0" presId="urn:microsoft.com/office/officeart/2005/8/layout/hList1"/>
    <dgm:cxn modelId="{0D38D638-AE3E-3A44-9DEF-3C72376D030B}" type="presOf" srcId="{2CE3CC3C-4683-4B1D-A2C1-4BE06726B17F}" destId="{FC5CA747-2087-403E-B4D8-AA404F75DBA8}" srcOrd="0" destOrd="0" presId="urn:microsoft.com/office/officeart/2005/8/layout/hList1"/>
    <dgm:cxn modelId="{44E581F1-4D8D-BA4D-A2BB-4E3EDB2B9080}" type="presOf" srcId="{3185C8C4-8556-4DB6-9886-12417FAA48EC}" destId="{B84BCA0F-A4AE-4D36-833B-9E98050044D8}" srcOrd="0" destOrd="0" presId="urn:microsoft.com/office/officeart/2005/8/layout/hList1"/>
    <dgm:cxn modelId="{E72C6322-8EBE-FE4E-AB67-D0C40726014D}" type="presOf" srcId="{3BAC145A-B418-4C5D-B38E-36260E855713}" destId="{CBE7D394-9916-4963-91D2-F26C08FEB40C}" srcOrd="0" destOrd="0" presId="urn:microsoft.com/office/officeart/2005/8/layout/hList1"/>
    <dgm:cxn modelId="{1A760D4D-DCFA-437A-845A-EB2EC4806FB5}" srcId="{2CE3CC3C-4683-4B1D-A2C1-4BE06726B17F}" destId="{A5613EE4-02DB-448E-95DD-F71BA7042D5E}" srcOrd="1" destOrd="0" parTransId="{239060FE-89D7-4B9B-B730-7B6CD00BF58B}" sibTransId="{6829B272-C007-43B4-9543-3A6A7A78FA63}"/>
    <dgm:cxn modelId="{353A8785-3284-49CA-9D1F-921AAFD46669}" srcId="{2CE3CC3C-4683-4B1D-A2C1-4BE06726B17F}" destId="{3185C8C4-8556-4DB6-9886-12417FAA48EC}" srcOrd="0" destOrd="0" parTransId="{B436A6D1-9B5C-40E9-9960-5ECE63A2F084}" sibTransId="{CD7B2C9D-230B-41E9-98B7-20C4756DFC0B}"/>
    <dgm:cxn modelId="{8119B5C8-3F13-6645-ADDD-395D19F9A906}" type="presOf" srcId="{D91B4D61-84EE-4D22-B87F-68B06EA77867}" destId="{26F48D26-8BFB-44B3-980C-A8C74E0FB2F2}" srcOrd="0" destOrd="1" presId="urn:microsoft.com/office/officeart/2005/8/layout/hList1"/>
    <dgm:cxn modelId="{E59AC806-55E7-436C-B8C5-8C46F9A208CB}" srcId="{2CE3CC3C-4683-4B1D-A2C1-4BE06726B17F}" destId="{AF5EDD59-D58A-48A5-A8F1-44A07843DDC3}" srcOrd="2" destOrd="0" parTransId="{D5631943-63FB-42B2-ABB3-213BF2E35A8B}" sibTransId="{A7FDCB82-34F8-43DC-BAD1-527202616D09}"/>
    <dgm:cxn modelId="{43EBA700-9651-462B-800D-ADD8CD8E7AD8}" srcId="{3185C8C4-8556-4DB6-9886-12417FAA48EC}" destId="{D91B4D61-84EE-4D22-B87F-68B06EA77867}" srcOrd="1" destOrd="0" parTransId="{5025BFDA-5609-4155-A664-A2059985D473}" sibTransId="{82CA3AC8-DBDA-4047-9E3D-C1C3CD15EB6D}"/>
    <dgm:cxn modelId="{BEF4D081-6581-40AA-98F5-FA54F67AAC8B}" srcId="{A5613EE4-02DB-448E-95DD-F71BA7042D5E}" destId="{274E6D2E-AB8D-4D00-B4C4-A1267BC0FFA1}" srcOrd="1" destOrd="0" parTransId="{75D3F74F-7837-4F9C-9D61-786FD1DCA8C6}" sibTransId="{02ABBAC5-DDCB-4045-B56F-49544BC11150}"/>
    <dgm:cxn modelId="{5AC6F2BB-B2F0-4D2B-830E-3D2CC4CD7346}" srcId="{A5613EE4-02DB-448E-95DD-F71BA7042D5E}" destId="{3BAC145A-B418-4C5D-B38E-36260E855713}" srcOrd="0" destOrd="0" parTransId="{D9C0BCA4-5587-4D0B-92F6-69460FE1DB87}" sibTransId="{7579A5A9-D2DC-4CF2-B1F0-3F0326D5D58D}"/>
    <dgm:cxn modelId="{25D91699-BCBD-EE41-9FA6-819709E32D19}" type="presOf" srcId="{A336E782-2DC0-4DE9-949D-FEA2067B2CBE}" destId="{AD0AFB3D-16BA-4947-A083-0EA617A61625}" srcOrd="0" destOrd="0" presId="urn:microsoft.com/office/officeart/2005/8/layout/hList1"/>
    <dgm:cxn modelId="{C08EAE3F-4ED0-D342-AC32-76BAD95D1A57}" type="presOf" srcId="{62260674-9D2D-4E21-B1AB-EDC67A6D7576}" destId="{26F48D26-8BFB-44B3-980C-A8C74E0FB2F2}" srcOrd="0" destOrd="0" presId="urn:microsoft.com/office/officeart/2005/8/layout/hList1"/>
    <dgm:cxn modelId="{CB4AA310-A98A-42AB-8AC5-9F71C5795B78}" srcId="{AF5EDD59-D58A-48A5-A8F1-44A07843DDC3}" destId="{17F3416F-C390-4476-B0C5-6435BC991BA7}" srcOrd="1" destOrd="0" parTransId="{8BAA9868-D743-4189-97D6-C54569B11F7F}" sibTransId="{B5AD00A8-39B1-4D09-B7D4-9A995342DC84}"/>
    <dgm:cxn modelId="{2B42A1B8-6523-46B0-9AB3-DB8D22C40D92}" srcId="{AF5EDD59-D58A-48A5-A8F1-44A07843DDC3}" destId="{A336E782-2DC0-4DE9-949D-FEA2067B2CBE}" srcOrd="0" destOrd="0" parTransId="{724A9185-9A42-4109-98C9-FFCEE76857D7}" sibTransId="{57B17AF6-1E63-4B03-980C-EFF24F724506}"/>
    <dgm:cxn modelId="{A9ECF6FD-F86D-4E01-8BC8-AF5B27A749F8}" srcId="{3185C8C4-8556-4DB6-9886-12417FAA48EC}" destId="{62260674-9D2D-4E21-B1AB-EDC67A6D7576}" srcOrd="0" destOrd="0" parTransId="{2D62E2BB-9F74-4AA9-BCE3-71219942862F}" sibTransId="{8AD95EF2-931F-4991-A50D-7B9D61834643}"/>
    <dgm:cxn modelId="{1DE0044A-59A6-EA48-81D2-9577EC09E223}" type="presOf" srcId="{AF5EDD59-D58A-48A5-A8F1-44A07843DDC3}" destId="{0201A4BD-008A-4142-B2D1-6870C2DF91EC}" srcOrd="0" destOrd="0" presId="urn:microsoft.com/office/officeart/2005/8/layout/hList1"/>
    <dgm:cxn modelId="{9D5BCE0C-EA87-6945-BCBE-4E42E5D9F3CC}" type="presParOf" srcId="{FC5CA747-2087-403E-B4D8-AA404F75DBA8}" destId="{0A3368AC-32A1-46E3-9C71-DC2C89DED63A}" srcOrd="0" destOrd="0" presId="urn:microsoft.com/office/officeart/2005/8/layout/hList1"/>
    <dgm:cxn modelId="{8AA4B54F-FF54-474E-B0FD-A68B7B6F55AC}" type="presParOf" srcId="{0A3368AC-32A1-46E3-9C71-DC2C89DED63A}" destId="{B84BCA0F-A4AE-4D36-833B-9E98050044D8}" srcOrd="0" destOrd="0" presId="urn:microsoft.com/office/officeart/2005/8/layout/hList1"/>
    <dgm:cxn modelId="{243A2F4C-3099-0342-9472-76D35C8EA0DE}" type="presParOf" srcId="{0A3368AC-32A1-46E3-9C71-DC2C89DED63A}" destId="{26F48D26-8BFB-44B3-980C-A8C74E0FB2F2}" srcOrd="1" destOrd="0" presId="urn:microsoft.com/office/officeart/2005/8/layout/hList1"/>
    <dgm:cxn modelId="{B702FD13-EDD3-4742-9A93-DFF8597113F5}" type="presParOf" srcId="{FC5CA747-2087-403E-B4D8-AA404F75DBA8}" destId="{4577BC34-0697-4061-A0B4-A31DE319B15A}" srcOrd="1" destOrd="0" presId="urn:microsoft.com/office/officeart/2005/8/layout/hList1"/>
    <dgm:cxn modelId="{0385E30D-B691-4046-B637-04F683CFF9FD}" type="presParOf" srcId="{FC5CA747-2087-403E-B4D8-AA404F75DBA8}" destId="{2F1B4576-E988-46A9-A738-6EE76E071A49}" srcOrd="2" destOrd="0" presId="urn:microsoft.com/office/officeart/2005/8/layout/hList1"/>
    <dgm:cxn modelId="{70AB388E-E194-2C41-B113-7B09FBCFEB31}" type="presParOf" srcId="{2F1B4576-E988-46A9-A738-6EE76E071A49}" destId="{21704D6D-2787-4511-867D-263F7B0FAE52}" srcOrd="0" destOrd="0" presId="urn:microsoft.com/office/officeart/2005/8/layout/hList1"/>
    <dgm:cxn modelId="{EC7EB5D3-4B0C-A348-87AD-6DF2CA8A5121}" type="presParOf" srcId="{2F1B4576-E988-46A9-A738-6EE76E071A49}" destId="{CBE7D394-9916-4963-91D2-F26C08FEB40C}" srcOrd="1" destOrd="0" presId="urn:microsoft.com/office/officeart/2005/8/layout/hList1"/>
    <dgm:cxn modelId="{5983F8F9-12FC-D646-805E-4D944C2D558A}" type="presParOf" srcId="{FC5CA747-2087-403E-B4D8-AA404F75DBA8}" destId="{60DE355D-013E-4C7B-8CBE-7A474D3EC23C}" srcOrd="3" destOrd="0" presId="urn:microsoft.com/office/officeart/2005/8/layout/hList1"/>
    <dgm:cxn modelId="{6E62591A-D8EF-B045-9FA6-F29C2CBB02B9}" type="presParOf" srcId="{FC5CA747-2087-403E-B4D8-AA404F75DBA8}" destId="{4B5343F9-F805-4B49-B988-14612A5B030D}" srcOrd="4" destOrd="0" presId="urn:microsoft.com/office/officeart/2005/8/layout/hList1"/>
    <dgm:cxn modelId="{9E4BC9F2-5A2E-C14A-B0C2-4D769C3CA63D}" type="presParOf" srcId="{4B5343F9-F805-4B49-B988-14612A5B030D}" destId="{0201A4BD-008A-4142-B2D1-6870C2DF91EC}" srcOrd="0" destOrd="0" presId="urn:microsoft.com/office/officeart/2005/8/layout/hList1"/>
    <dgm:cxn modelId="{1EFDE5BF-5AA3-DC40-9637-A2D9D6E3730B}" type="presParOf" srcId="{4B5343F9-F805-4B49-B988-14612A5B030D}" destId="{AD0AFB3D-16BA-4947-A083-0EA617A6162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008927-3FC0-428C-AF51-C312EA589CAB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E5566E07-BE07-4198-B27A-E9F42FB2F567}">
      <dgm:prSet phldrT="[文本]"/>
      <dgm:spPr/>
      <dgm:t>
        <a:bodyPr/>
        <a:lstStyle/>
        <a:p>
          <a:r>
            <a:rPr lang="en-US" altLang="zh-CN" dirty="0" err="1" smtClean="0"/>
            <a:t>LabelSecurity</a:t>
          </a:r>
          <a:endParaRPr lang="zh-CN" altLang="en-US" dirty="0"/>
        </a:p>
      </dgm:t>
    </dgm:pt>
    <dgm:pt modelId="{79870AC6-8476-4E76-95B4-C3BB9A58A6E7}" type="parTrans" cxnId="{868085EB-4D11-4E50-A27D-F5991C5AB4B9}">
      <dgm:prSet/>
      <dgm:spPr/>
      <dgm:t>
        <a:bodyPr/>
        <a:lstStyle/>
        <a:p>
          <a:endParaRPr lang="zh-CN" altLang="en-US"/>
        </a:p>
      </dgm:t>
    </dgm:pt>
    <dgm:pt modelId="{7E11D46D-1E42-47EE-AF75-DF8A3D6AE69E}" type="sibTrans" cxnId="{868085EB-4D11-4E50-A27D-F5991C5AB4B9}">
      <dgm:prSet/>
      <dgm:spPr/>
      <dgm:t>
        <a:bodyPr/>
        <a:lstStyle/>
        <a:p>
          <a:endParaRPr lang="zh-CN" altLang="en-US"/>
        </a:p>
      </dgm:t>
    </dgm:pt>
    <dgm:pt modelId="{66B6547F-13F9-44CC-8D1E-19BE692BBAEC}">
      <dgm:prSet phldrT="[文本]"/>
      <dgm:spPr/>
      <dgm:t>
        <a:bodyPr/>
        <a:lstStyle/>
        <a:p>
          <a:r>
            <a:rPr lang="en-US" altLang="zh-CN" dirty="0" smtClean="0"/>
            <a:t>policy</a:t>
          </a:r>
          <a:endParaRPr lang="zh-CN" altLang="en-US" dirty="0" smtClean="0"/>
        </a:p>
        <a:p>
          <a:r>
            <a:rPr lang="zh-CN" altLang="en-US" dirty="0" smtClean="0"/>
            <a:t>（</a:t>
          </a:r>
          <a:r>
            <a:rPr lang="en-US" altLang="zh-CN" dirty="0" smtClean="0"/>
            <a:t>DENY </a:t>
          </a:r>
          <a:r>
            <a:rPr lang="zh-CN" altLang="en-US" dirty="0" smtClean="0"/>
            <a:t>直接返回）</a:t>
          </a:r>
          <a:endParaRPr lang="zh-CN" altLang="en-US" dirty="0"/>
        </a:p>
      </dgm:t>
    </dgm:pt>
    <dgm:pt modelId="{374E252A-CCC3-48F0-A093-D7CE760FE56B}" type="parTrans" cxnId="{AAF7AB2D-2C6A-4BFC-A8B5-696A57804C0A}">
      <dgm:prSet/>
      <dgm:spPr/>
      <dgm:t>
        <a:bodyPr/>
        <a:lstStyle/>
        <a:p>
          <a:endParaRPr lang="zh-CN" altLang="en-US"/>
        </a:p>
      </dgm:t>
    </dgm:pt>
    <dgm:pt modelId="{0F25C139-C92F-49B8-87A7-2FBE35F6A0EC}" type="sibTrans" cxnId="{AAF7AB2D-2C6A-4BFC-A8B5-696A57804C0A}">
      <dgm:prSet/>
      <dgm:spPr/>
      <dgm:t>
        <a:bodyPr/>
        <a:lstStyle/>
        <a:p>
          <a:endParaRPr lang="zh-CN" altLang="en-US"/>
        </a:p>
      </dgm:t>
    </dgm:pt>
    <dgm:pt modelId="{8B3A3853-787E-4B6F-AAEE-0DE825850C13}">
      <dgm:prSet phldrT="[文本]"/>
      <dgm:spPr/>
      <dgm:t>
        <a:bodyPr/>
        <a:lstStyle/>
        <a:p>
          <a:r>
            <a:rPr lang="en-US" altLang="zh-CN" dirty="0" smtClean="0"/>
            <a:t>ACL(</a:t>
          </a:r>
          <a:r>
            <a:rPr lang="zh-CN" altLang="en-US" dirty="0" smtClean="0"/>
            <a:t>绑定</a:t>
          </a:r>
          <a:r>
            <a:rPr lang="en-US" altLang="zh-CN" dirty="0" smtClean="0"/>
            <a:t>role)</a:t>
          </a:r>
          <a:endParaRPr lang="zh-CN" altLang="en-US" dirty="0"/>
        </a:p>
      </dgm:t>
    </dgm:pt>
    <dgm:pt modelId="{ED602C82-FA7E-45D4-B809-295FF0C01752}" type="parTrans" cxnId="{C71691F1-405E-434D-9C2D-79EFD19A3507}">
      <dgm:prSet/>
      <dgm:spPr/>
      <dgm:t>
        <a:bodyPr/>
        <a:lstStyle/>
        <a:p>
          <a:endParaRPr lang="zh-CN" altLang="en-US"/>
        </a:p>
      </dgm:t>
    </dgm:pt>
    <dgm:pt modelId="{ECEE366B-7E10-43B4-8C98-E106336E226D}" type="sibTrans" cxnId="{C71691F1-405E-434D-9C2D-79EFD19A3507}">
      <dgm:prSet/>
      <dgm:spPr/>
      <dgm:t>
        <a:bodyPr/>
        <a:lstStyle/>
        <a:p>
          <a:endParaRPr lang="zh-CN" altLang="en-US"/>
        </a:p>
      </dgm:t>
    </dgm:pt>
    <dgm:pt modelId="{2275DA4E-5377-4753-871D-5BFFED43A504}">
      <dgm:prSet phldrT="[文本]"/>
      <dgm:spPr/>
      <dgm:t>
        <a:bodyPr/>
        <a:lstStyle/>
        <a:p>
          <a:r>
            <a:rPr lang="en-US" altLang="zh-CN" dirty="0" smtClean="0"/>
            <a:t>package</a:t>
          </a:r>
        </a:p>
      </dgm:t>
    </dgm:pt>
    <dgm:pt modelId="{7376F083-8F45-474A-AE29-5BC1F65C59A9}" type="parTrans" cxnId="{81652417-618F-418A-AD2F-89CCC45FDA0E}">
      <dgm:prSet/>
      <dgm:spPr/>
      <dgm:t>
        <a:bodyPr/>
        <a:lstStyle/>
        <a:p>
          <a:endParaRPr lang="zh-CN" altLang="en-US"/>
        </a:p>
      </dgm:t>
    </dgm:pt>
    <dgm:pt modelId="{A0BD6BFF-76F5-488B-B61B-7977DED15C21}" type="sibTrans" cxnId="{81652417-618F-418A-AD2F-89CCC45FDA0E}">
      <dgm:prSet/>
      <dgm:spPr/>
      <dgm:t>
        <a:bodyPr/>
        <a:lstStyle/>
        <a:p>
          <a:endParaRPr lang="zh-CN" altLang="en-US"/>
        </a:p>
      </dgm:t>
    </dgm:pt>
    <dgm:pt modelId="{E7BEDF2E-C4CC-4619-8F2C-A88E46E86A14}" type="pres">
      <dgm:prSet presAssocID="{06008927-3FC0-428C-AF51-C312EA589CAB}" presName="linearFlow" presStyleCnt="0">
        <dgm:presLayoutVars>
          <dgm:resizeHandles val="exact"/>
        </dgm:presLayoutVars>
      </dgm:prSet>
      <dgm:spPr/>
    </dgm:pt>
    <dgm:pt modelId="{91F9663F-8013-49BD-A606-45E97DE7B709}" type="pres">
      <dgm:prSet presAssocID="{E5566E07-BE07-4198-B27A-E9F42FB2F567}" presName="node" presStyleLbl="node1" presStyleIdx="0" presStyleCnt="4" custLinFactNeighborY="-17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117AA6-F51B-4B27-88AE-9A88DC018846}" type="pres">
      <dgm:prSet presAssocID="{7E11D46D-1E42-47EE-AF75-DF8A3D6AE69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AEDD0AE1-4DDE-4F3E-AF86-E14A8BE53394}" type="pres">
      <dgm:prSet presAssocID="{7E11D46D-1E42-47EE-AF75-DF8A3D6AE69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8EABE78A-E604-49C1-97E7-2A904FD520BC}" type="pres">
      <dgm:prSet presAssocID="{66B6547F-13F9-44CC-8D1E-19BE692BBAE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A54335-8BF0-41D0-A6D6-87B75FAA3C28}" type="pres">
      <dgm:prSet presAssocID="{0F25C139-C92F-49B8-87A7-2FBE35F6A0EC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1634125E-1113-4E9C-8899-99D221016A16}" type="pres">
      <dgm:prSet presAssocID="{0F25C139-C92F-49B8-87A7-2FBE35F6A0EC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089D2D2E-AAF6-425D-AE9C-53378B2283D7}" type="pres">
      <dgm:prSet presAssocID="{8B3A3853-787E-4B6F-AAEE-0DE825850C1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78FF5E-8746-45FD-BFDF-80CAF41E57DC}" type="pres">
      <dgm:prSet presAssocID="{ECEE366B-7E10-43B4-8C98-E106336E226D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AEFF9908-8521-4E4C-B573-3AEC104CE429}" type="pres">
      <dgm:prSet presAssocID="{ECEE366B-7E10-43B4-8C98-E106336E226D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16997522-8441-44C5-BCDC-A5EA88E15D88}" type="pres">
      <dgm:prSet presAssocID="{2275DA4E-5377-4753-871D-5BFFED43A504}" presName="node" presStyleLbl="node1" presStyleIdx="3" presStyleCnt="4" custLinFactNeighborY="-55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77F2869-C69F-B747-BB30-A736687F2182}" type="presOf" srcId="{7E11D46D-1E42-47EE-AF75-DF8A3D6AE69E}" destId="{AEDD0AE1-4DDE-4F3E-AF86-E14A8BE53394}" srcOrd="1" destOrd="0" presId="urn:microsoft.com/office/officeart/2005/8/layout/process2"/>
    <dgm:cxn modelId="{AAF7AB2D-2C6A-4BFC-A8B5-696A57804C0A}" srcId="{06008927-3FC0-428C-AF51-C312EA589CAB}" destId="{66B6547F-13F9-44CC-8D1E-19BE692BBAEC}" srcOrd="1" destOrd="0" parTransId="{374E252A-CCC3-48F0-A093-D7CE760FE56B}" sibTransId="{0F25C139-C92F-49B8-87A7-2FBE35F6A0EC}"/>
    <dgm:cxn modelId="{5EC6C0A3-96CA-964D-880A-74FCA987430D}" type="presOf" srcId="{7E11D46D-1E42-47EE-AF75-DF8A3D6AE69E}" destId="{79117AA6-F51B-4B27-88AE-9A88DC018846}" srcOrd="0" destOrd="0" presId="urn:microsoft.com/office/officeart/2005/8/layout/process2"/>
    <dgm:cxn modelId="{81652417-618F-418A-AD2F-89CCC45FDA0E}" srcId="{06008927-3FC0-428C-AF51-C312EA589CAB}" destId="{2275DA4E-5377-4753-871D-5BFFED43A504}" srcOrd="3" destOrd="0" parTransId="{7376F083-8F45-474A-AE29-5BC1F65C59A9}" sibTransId="{A0BD6BFF-76F5-488B-B61B-7977DED15C21}"/>
    <dgm:cxn modelId="{85E65CCB-7926-124D-A60B-B9E7A23DA5CD}" type="presOf" srcId="{ECEE366B-7E10-43B4-8C98-E106336E226D}" destId="{AEFF9908-8521-4E4C-B573-3AEC104CE429}" srcOrd="1" destOrd="0" presId="urn:microsoft.com/office/officeart/2005/8/layout/process2"/>
    <dgm:cxn modelId="{868085EB-4D11-4E50-A27D-F5991C5AB4B9}" srcId="{06008927-3FC0-428C-AF51-C312EA589CAB}" destId="{E5566E07-BE07-4198-B27A-E9F42FB2F567}" srcOrd="0" destOrd="0" parTransId="{79870AC6-8476-4E76-95B4-C3BB9A58A6E7}" sibTransId="{7E11D46D-1E42-47EE-AF75-DF8A3D6AE69E}"/>
    <dgm:cxn modelId="{C71691F1-405E-434D-9C2D-79EFD19A3507}" srcId="{06008927-3FC0-428C-AF51-C312EA589CAB}" destId="{8B3A3853-787E-4B6F-AAEE-0DE825850C13}" srcOrd="2" destOrd="0" parTransId="{ED602C82-FA7E-45D4-B809-295FF0C01752}" sibTransId="{ECEE366B-7E10-43B4-8C98-E106336E226D}"/>
    <dgm:cxn modelId="{DCB23728-C11E-D148-91B7-A1889B908316}" type="presOf" srcId="{0F25C139-C92F-49B8-87A7-2FBE35F6A0EC}" destId="{F3A54335-8BF0-41D0-A6D6-87B75FAA3C28}" srcOrd="0" destOrd="0" presId="urn:microsoft.com/office/officeart/2005/8/layout/process2"/>
    <dgm:cxn modelId="{45814079-4C8C-9D47-8B17-998BCF754CA1}" type="presOf" srcId="{06008927-3FC0-428C-AF51-C312EA589CAB}" destId="{E7BEDF2E-C4CC-4619-8F2C-A88E46E86A14}" srcOrd="0" destOrd="0" presId="urn:microsoft.com/office/officeart/2005/8/layout/process2"/>
    <dgm:cxn modelId="{EDCE6CD4-0171-A843-8AC7-82E0FABFFDC3}" type="presOf" srcId="{8B3A3853-787E-4B6F-AAEE-0DE825850C13}" destId="{089D2D2E-AAF6-425D-AE9C-53378B2283D7}" srcOrd="0" destOrd="0" presId="urn:microsoft.com/office/officeart/2005/8/layout/process2"/>
    <dgm:cxn modelId="{964AD1E4-29CF-1349-B7C0-8D85C2D78FF0}" type="presOf" srcId="{ECEE366B-7E10-43B4-8C98-E106336E226D}" destId="{3C78FF5E-8746-45FD-BFDF-80CAF41E57DC}" srcOrd="0" destOrd="0" presId="urn:microsoft.com/office/officeart/2005/8/layout/process2"/>
    <dgm:cxn modelId="{A59522B0-4047-384F-B443-CCE7FC551035}" type="presOf" srcId="{66B6547F-13F9-44CC-8D1E-19BE692BBAEC}" destId="{8EABE78A-E604-49C1-97E7-2A904FD520BC}" srcOrd="0" destOrd="0" presId="urn:microsoft.com/office/officeart/2005/8/layout/process2"/>
    <dgm:cxn modelId="{09986303-2EAA-F645-8B36-C950EEE5DA9A}" type="presOf" srcId="{2275DA4E-5377-4753-871D-5BFFED43A504}" destId="{16997522-8441-44C5-BCDC-A5EA88E15D88}" srcOrd="0" destOrd="0" presId="urn:microsoft.com/office/officeart/2005/8/layout/process2"/>
    <dgm:cxn modelId="{388CE885-1588-054D-AD11-9F2B3878F124}" type="presOf" srcId="{E5566E07-BE07-4198-B27A-E9F42FB2F567}" destId="{91F9663F-8013-49BD-A606-45E97DE7B709}" srcOrd="0" destOrd="0" presId="urn:microsoft.com/office/officeart/2005/8/layout/process2"/>
    <dgm:cxn modelId="{761D2882-13AB-BA45-960B-59F373422B8B}" type="presOf" srcId="{0F25C139-C92F-49B8-87A7-2FBE35F6A0EC}" destId="{1634125E-1113-4E9C-8899-99D221016A16}" srcOrd="1" destOrd="0" presId="urn:microsoft.com/office/officeart/2005/8/layout/process2"/>
    <dgm:cxn modelId="{7AC7DD61-056C-7B42-A218-C37240759B0D}" type="presParOf" srcId="{E7BEDF2E-C4CC-4619-8F2C-A88E46E86A14}" destId="{91F9663F-8013-49BD-A606-45E97DE7B709}" srcOrd="0" destOrd="0" presId="urn:microsoft.com/office/officeart/2005/8/layout/process2"/>
    <dgm:cxn modelId="{ED665A68-A344-2849-94A8-DBF91FC91D30}" type="presParOf" srcId="{E7BEDF2E-C4CC-4619-8F2C-A88E46E86A14}" destId="{79117AA6-F51B-4B27-88AE-9A88DC018846}" srcOrd="1" destOrd="0" presId="urn:microsoft.com/office/officeart/2005/8/layout/process2"/>
    <dgm:cxn modelId="{45E178BB-92FD-1844-A8B9-6C361DB28B93}" type="presParOf" srcId="{79117AA6-F51B-4B27-88AE-9A88DC018846}" destId="{AEDD0AE1-4DDE-4F3E-AF86-E14A8BE53394}" srcOrd="0" destOrd="0" presId="urn:microsoft.com/office/officeart/2005/8/layout/process2"/>
    <dgm:cxn modelId="{E0F5787B-3DFD-5247-B3AD-9E3674C9B81C}" type="presParOf" srcId="{E7BEDF2E-C4CC-4619-8F2C-A88E46E86A14}" destId="{8EABE78A-E604-49C1-97E7-2A904FD520BC}" srcOrd="2" destOrd="0" presId="urn:microsoft.com/office/officeart/2005/8/layout/process2"/>
    <dgm:cxn modelId="{A87C2447-C22E-8441-930E-DDBBA87C281B}" type="presParOf" srcId="{E7BEDF2E-C4CC-4619-8F2C-A88E46E86A14}" destId="{F3A54335-8BF0-41D0-A6D6-87B75FAA3C28}" srcOrd="3" destOrd="0" presId="urn:microsoft.com/office/officeart/2005/8/layout/process2"/>
    <dgm:cxn modelId="{86FC8D87-36A8-8F47-BE44-14A79C0D12CD}" type="presParOf" srcId="{F3A54335-8BF0-41D0-A6D6-87B75FAA3C28}" destId="{1634125E-1113-4E9C-8899-99D221016A16}" srcOrd="0" destOrd="0" presId="urn:microsoft.com/office/officeart/2005/8/layout/process2"/>
    <dgm:cxn modelId="{FA275793-C54C-B241-83FB-A9A841D0F27E}" type="presParOf" srcId="{E7BEDF2E-C4CC-4619-8F2C-A88E46E86A14}" destId="{089D2D2E-AAF6-425D-AE9C-53378B2283D7}" srcOrd="4" destOrd="0" presId="urn:microsoft.com/office/officeart/2005/8/layout/process2"/>
    <dgm:cxn modelId="{58983CA1-BD95-144D-9BC3-5BD926A0BA69}" type="presParOf" srcId="{E7BEDF2E-C4CC-4619-8F2C-A88E46E86A14}" destId="{3C78FF5E-8746-45FD-BFDF-80CAF41E57DC}" srcOrd="5" destOrd="0" presId="urn:microsoft.com/office/officeart/2005/8/layout/process2"/>
    <dgm:cxn modelId="{BBEB65E4-B7FC-DC4D-85F9-9CA48220E9DF}" type="presParOf" srcId="{3C78FF5E-8746-45FD-BFDF-80CAF41E57DC}" destId="{AEFF9908-8521-4E4C-B573-3AEC104CE429}" srcOrd="0" destOrd="0" presId="urn:microsoft.com/office/officeart/2005/8/layout/process2"/>
    <dgm:cxn modelId="{D8E18D46-93C7-B049-8C36-247EC8AD80DE}" type="presParOf" srcId="{E7BEDF2E-C4CC-4619-8F2C-A88E46E86A14}" destId="{16997522-8441-44C5-BCDC-A5EA88E15D8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77F6F9-9098-47FC-918E-97D340AB9A23}">
      <dsp:nvSpPr>
        <dsp:cNvPr id="0" name=""/>
        <dsp:cNvSpPr/>
      </dsp:nvSpPr>
      <dsp:spPr>
        <a:xfrm>
          <a:off x="7695075" y="2872"/>
          <a:ext cx="2559182" cy="166346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noProof="0" smtClean="0">
              <a:latin typeface="微软雅黑" panose="020B0503020204020204" pitchFamily="34" charset="-122"/>
              <a:ea typeface="微软雅黑" panose="020B0503020204020204" pitchFamily="34" charset="-122"/>
            </a:rPr>
            <a:t>认证 </a:t>
          </a:r>
          <a:r>
            <a:rPr lang="en-US" altLang="zh-CN" sz="3200" kern="1200" noProof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kumimoji="0" lang="zh-CN" altLang="en-US" sz="3200" b="0" i="0" u="none" strike="noStrike" kern="1200" cap="none" spc="0" normalizeH="0" baseline="0" smtClean="0">
              <a:ln/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账号系统</a:t>
          </a:r>
          <a:endParaRPr lang="en-US" sz="3200" kern="1200" dirty="0"/>
        </a:p>
      </dsp:txBody>
      <dsp:txXfrm>
        <a:off x="7776279" y="84076"/>
        <a:ext cx="2396774" cy="1501060"/>
      </dsp:txXfrm>
    </dsp:sp>
    <dsp:sp modelId="{01BB9AA3-70AC-4F0E-BE77-ED55FF1499FB}">
      <dsp:nvSpPr>
        <dsp:cNvPr id="0" name=""/>
        <dsp:cNvSpPr/>
      </dsp:nvSpPr>
      <dsp:spPr>
        <a:xfrm>
          <a:off x="5059474" y="834607"/>
          <a:ext cx="7830385" cy="7830385"/>
        </a:xfrm>
        <a:custGeom>
          <a:avLst/>
          <a:gdLst/>
          <a:ahLst/>
          <a:cxnLst/>
          <a:rect l="0" t="0" r="0" b="0"/>
          <a:pathLst>
            <a:path>
              <a:moveTo>
                <a:pt x="5211097" y="220688"/>
              </a:moveTo>
              <a:arcTo wR="3915192" hR="3915192" stAng="17359747" swAng="1499069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287DEA-55E6-4DCA-8239-1A0C1FA8E5B6}">
      <dsp:nvSpPr>
        <dsp:cNvPr id="0" name=""/>
        <dsp:cNvSpPr/>
      </dsp:nvSpPr>
      <dsp:spPr>
        <a:xfrm>
          <a:off x="11085732" y="1960469"/>
          <a:ext cx="2559182" cy="166346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授权和</a:t>
          </a:r>
          <a:r>
            <a:rPr lang="zh-CN" altLang="en-US" sz="3200" kern="1200" noProof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权限管理</a:t>
          </a:r>
          <a:endParaRPr lang="en-US" altLang="zh-CN" sz="3200" kern="1200" noProof="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166936" y="2041673"/>
        <a:ext cx="2396774" cy="1501060"/>
      </dsp:txXfrm>
    </dsp:sp>
    <dsp:sp modelId="{1A0F4C43-7DC6-41A5-BB55-978685429D38}">
      <dsp:nvSpPr>
        <dsp:cNvPr id="0" name=""/>
        <dsp:cNvSpPr/>
      </dsp:nvSpPr>
      <dsp:spPr>
        <a:xfrm>
          <a:off x="5059474" y="834607"/>
          <a:ext cx="7830385" cy="7830385"/>
        </a:xfrm>
        <a:custGeom>
          <a:avLst/>
          <a:gdLst/>
          <a:ahLst/>
          <a:cxnLst/>
          <a:rect l="0" t="0" r="0" b="0"/>
          <a:pathLst>
            <a:path>
              <a:moveTo>
                <a:pt x="7671428" y="2810915"/>
              </a:moveTo>
              <a:arcTo wR="3915192" hR="3915192" stAng="20617047" swAng="1965906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16FCAB-F41E-4230-84DE-8BCB7290673F}">
      <dsp:nvSpPr>
        <dsp:cNvPr id="0" name=""/>
        <dsp:cNvSpPr/>
      </dsp:nvSpPr>
      <dsp:spPr>
        <a:xfrm>
          <a:off x="11085732" y="5875662"/>
          <a:ext cx="2559182" cy="166346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zh-CN" altLang="en-US" sz="3200" b="0" i="0" u="none" strike="noStrike" kern="1200" cap="none" spc="0" normalizeH="0" baseline="0" smtClean="0">
              <a:ln/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数据存储安全</a:t>
          </a:r>
          <a:endParaRPr kumimoji="0" lang="en-US" altLang="zh-CN" sz="3200" b="0" i="0" u="none" strike="noStrike" kern="1200" cap="none" spc="0" normalizeH="0" baseline="0" noProof="0" dirty="0" smtClean="0">
            <a:ln/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1166936" y="5956866"/>
        <a:ext cx="2396774" cy="1501060"/>
      </dsp:txXfrm>
    </dsp:sp>
    <dsp:sp modelId="{DCEA671D-520E-42AC-95BC-C238AE6BAB51}">
      <dsp:nvSpPr>
        <dsp:cNvPr id="0" name=""/>
        <dsp:cNvSpPr/>
      </dsp:nvSpPr>
      <dsp:spPr>
        <a:xfrm>
          <a:off x="5059474" y="834607"/>
          <a:ext cx="7830385" cy="7830385"/>
        </a:xfrm>
        <a:custGeom>
          <a:avLst/>
          <a:gdLst/>
          <a:ahLst/>
          <a:cxnLst/>
          <a:rect l="0" t="0" r="0" b="0"/>
          <a:pathLst>
            <a:path>
              <a:moveTo>
                <a:pt x="6650288" y="6716618"/>
              </a:moveTo>
              <a:arcTo wR="3915192" hR="3915192" stAng="2741184" swAng="1499069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4A141-A1A1-4CF9-9B10-3D3169434D97}">
      <dsp:nvSpPr>
        <dsp:cNvPr id="0" name=""/>
        <dsp:cNvSpPr/>
      </dsp:nvSpPr>
      <dsp:spPr>
        <a:xfrm>
          <a:off x="7695075" y="7833258"/>
          <a:ext cx="2559182" cy="166346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数据访问安全</a:t>
          </a:r>
          <a:endParaRPr lang="en-US" altLang="zh-CN" sz="32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776279" y="7914462"/>
        <a:ext cx="2396774" cy="1501060"/>
      </dsp:txXfrm>
    </dsp:sp>
    <dsp:sp modelId="{3DD95FEB-A253-40A3-93A7-99D65D85323E}">
      <dsp:nvSpPr>
        <dsp:cNvPr id="0" name=""/>
        <dsp:cNvSpPr/>
      </dsp:nvSpPr>
      <dsp:spPr>
        <a:xfrm>
          <a:off x="5059474" y="834607"/>
          <a:ext cx="7830385" cy="7830385"/>
        </a:xfrm>
        <a:custGeom>
          <a:avLst/>
          <a:gdLst/>
          <a:ahLst/>
          <a:cxnLst/>
          <a:rect l="0" t="0" r="0" b="0"/>
          <a:pathLst>
            <a:path>
              <a:moveTo>
                <a:pt x="2619288" y="7609697"/>
              </a:moveTo>
              <a:arcTo wR="3915192" hR="3915192" stAng="6559747" swAng="1499069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960CF7-9CD8-40A7-B22A-D77A4DDC3D20}">
      <dsp:nvSpPr>
        <dsp:cNvPr id="0" name=""/>
        <dsp:cNvSpPr/>
      </dsp:nvSpPr>
      <dsp:spPr>
        <a:xfrm>
          <a:off x="4304419" y="5875662"/>
          <a:ext cx="2559182" cy="166346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用户代码安全</a:t>
          </a:r>
          <a:endParaRPr lang="en-US" altLang="zh-CN" sz="32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85623" y="5956866"/>
        <a:ext cx="2396774" cy="1501060"/>
      </dsp:txXfrm>
    </dsp:sp>
    <dsp:sp modelId="{9B51CAA0-3851-473F-9AD9-5CD5A4BF210E}">
      <dsp:nvSpPr>
        <dsp:cNvPr id="0" name=""/>
        <dsp:cNvSpPr/>
      </dsp:nvSpPr>
      <dsp:spPr>
        <a:xfrm>
          <a:off x="5059474" y="834607"/>
          <a:ext cx="7830385" cy="7830385"/>
        </a:xfrm>
        <a:custGeom>
          <a:avLst/>
          <a:gdLst/>
          <a:ahLst/>
          <a:cxnLst/>
          <a:rect l="0" t="0" r="0" b="0"/>
          <a:pathLst>
            <a:path>
              <a:moveTo>
                <a:pt x="158957" y="5019470"/>
              </a:moveTo>
              <a:arcTo wR="3915192" hR="3915192" stAng="9817047" swAng="1965906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51AB9E-2CAC-4B56-A3CC-80FBA6B68651}">
      <dsp:nvSpPr>
        <dsp:cNvPr id="0" name=""/>
        <dsp:cNvSpPr/>
      </dsp:nvSpPr>
      <dsp:spPr>
        <a:xfrm>
          <a:off x="4304419" y="1960469"/>
          <a:ext cx="2559182" cy="166346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网络安全</a:t>
          </a:r>
          <a:endParaRPr lang="en-US" altLang="zh-CN" sz="3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85623" y="2041673"/>
        <a:ext cx="2396774" cy="1501060"/>
      </dsp:txXfrm>
    </dsp:sp>
    <dsp:sp modelId="{DF61E114-E956-4BD1-B4CF-1D31EC38B2A6}">
      <dsp:nvSpPr>
        <dsp:cNvPr id="0" name=""/>
        <dsp:cNvSpPr/>
      </dsp:nvSpPr>
      <dsp:spPr>
        <a:xfrm>
          <a:off x="5059474" y="834607"/>
          <a:ext cx="7830385" cy="7830385"/>
        </a:xfrm>
        <a:custGeom>
          <a:avLst/>
          <a:gdLst/>
          <a:ahLst/>
          <a:cxnLst/>
          <a:rect l="0" t="0" r="0" b="0"/>
          <a:pathLst>
            <a:path>
              <a:moveTo>
                <a:pt x="1180097" y="1113766"/>
              </a:moveTo>
              <a:arcTo wR="3915192" hR="3915192" stAng="13541184" swAng="1499069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9AE1A-DD18-4E55-B370-24BCF68F67A0}">
      <dsp:nvSpPr>
        <dsp:cNvPr id="0" name=""/>
        <dsp:cNvSpPr/>
      </dsp:nvSpPr>
      <dsp:spPr>
        <a:xfrm>
          <a:off x="0" y="142829"/>
          <a:ext cx="15546832" cy="16350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/>
            <a:t>Project</a:t>
          </a:r>
          <a:r>
            <a:rPr lang="zh-CN" altLang="en-US" sz="6500" kern="1200" dirty="0" smtClean="0"/>
            <a:t>内访问控制</a:t>
          </a:r>
          <a:endParaRPr lang="zh-CN" altLang="en-US" sz="6500" kern="1200" dirty="0"/>
        </a:p>
      </dsp:txBody>
      <dsp:txXfrm>
        <a:off x="79818" y="222647"/>
        <a:ext cx="15387196" cy="1475439"/>
      </dsp:txXfrm>
    </dsp:sp>
    <dsp:sp modelId="{86181F7C-F18C-47C1-9235-9BCC6CAE934B}">
      <dsp:nvSpPr>
        <dsp:cNvPr id="0" name=""/>
        <dsp:cNvSpPr/>
      </dsp:nvSpPr>
      <dsp:spPr>
        <a:xfrm>
          <a:off x="0" y="1777904"/>
          <a:ext cx="15546832" cy="2220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3612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5100" kern="1200" dirty="0" smtClean="0"/>
            <a:t>Label</a:t>
          </a:r>
          <a:endParaRPr lang="zh-CN" altLang="en-US" sz="5100" kern="1200" dirty="0"/>
        </a:p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5100" kern="1200" dirty="0" smtClean="0"/>
            <a:t>Policy</a:t>
          </a:r>
          <a:endParaRPr lang="zh-CN" altLang="en-US" sz="5100" kern="1200" dirty="0"/>
        </a:p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5100" kern="1200" dirty="0" err="1" smtClean="0"/>
            <a:t>Acl</a:t>
          </a:r>
          <a:endParaRPr lang="zh-CN" altLang="en-US" sz="5100" kern="1200" dirty="0"/>
        </a:p>
      </dsp:txBody>
      <dsp:txXfrm>
        <a:off x="0" y="1777904"/>
        <a:ext cx="15546832" cy="2220075"/>
      </dsp:txXfrm>
    </dsp:sp>
    <dsp:sp modelId="{5AD86F6D-61A1-4A53-872E-F225CA4F22BE}">
      <dsp:nvSpPr>
        <dsp:cNvPr id="0" name=""/>
        <dsp:cNvSpPr/>
      </dsp:nvSpPr>
      <dsp:spPr>
        <a:xfrm>
          <a:off x="0" y="3997979"/>
          <a:ext cx="15546832" cy="16350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跨</a:t>
          </a:r>
          <a:r>
            <a:rPr lang="en-US" altLang="zh-CN" sz="6500" kern="1200" dirty="0" smtClean="0"/>
            <a:t>project</a:t>
          </a:r>
          <a:r>
            <a:rPr lang="zh-CN" altLang="en-US" sz="6500" kern="1200" dirty="0" smtClean="0"/>
            <a:t>访问控制</a:t>
          </a:r>
          <a:endParaRPr lang="zh-CN" altLang="en-US" sz="6500" kern="1200" dirty="0"/>
        </a:p>
      </dsp:txBody>
      <dsp:txXfrm>
        <a:off x="79818" y="4077797"/>
        <a:ext cx="15387196" cy="1475439"/>
      </dsp:txXfrm>
    </dsp:sp>
    <dsp:sp modelId="{B8D2C19D-BB98-4F9B-B048-DC76D42FABE2}">
      <dsp:nvSpPr>
        <dsp:cNvPr id="0" name=""/>
        <dsp:cNvSpPr/>
      </dsp:nvSpPr>
      <dsp:spPr>
        <a:xfrm>
          <a:off x="0" y="5633055"/>
          <a:ext cx="15546832" cy="2623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3612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5100" kern="1200" dirty="0" smtClean="0"/>
            <a:t>Package</a:t>
          </a:r>
          <a:endParaRPr lang="zh-CN" altLang="en-US" sz="5100" kern="1200" dirty="0"/>
        </a:p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5100" kern="1200" dirty="0" smtClean="0"/>
            <a:t>Trusted project + project</a:t>
          </a:r>
          <a:r>
            <a:rPr lang="zh-CN" altLang="en-US" sz="5100" kern="1200" dirty="0" smtClean="0"/>
            <a:t>内访问控制</a:t>
          </a:r>
          <a:endParaRPr lang="zh-CN" altLang="en-US" sz="5100" kern="1200" dirty="0"/>
        </a:p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5100" kern="1200" dirty="0" smtClean="0"/>
            <a:t>Exception policy  +  project</a:t>
          </a:r>
          <a:r>
            <a:rPr lang="zh-CN" altLang="en-US" sz="5100" kern="1200" dirty="0" smtClean="0"/>
            <a:t>内访问控制</a:t>
          </a:r>
          <a:endParaRPr lang="zh-CN" altLang="en-US" sz="5100" kern="1200" dirty="0"/>
        </a:p>
      </dsp:txBody>
      <dsp:txXfrm>
        <a:off x="0" y="5633055"/>
        <a:ext cx="15546832" cy="26237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4BCA0F-A4AE-4D36-833B-9E98050044D8}">
      <dsp:nvSpPr>
        <dsp:cNvPr id="0" name=""/>
        <dsp:cNvSpPr/>
      </dsp:nvSpPr>
      <dsp:spPr>
        <a:xfrm>
          <a:off x="5048" y="2829402"/>
          <a:ext cx="4922336" cy="135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264" tIns="191008" rIns="334264" bIns="191008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700" kern="1200" dirty="0" smtClean="0"/>
            <a:t>Trusted</a:t>
          </a:r>
          <a:endParaRPr lang="zh-CN" altLang="en-US" sz="4700" kern="1200" dirty="0"/>
        </a:p>
      </dsp:txBody>
      <dsp:txXfrm>
        <a:off x="5048" y="2829402"/>
        <a:ext cx="4922336" cy="1353600"/>
      </dsp:txXfrm>
    </dsp:sp>
    <dsp:sp modelId="{26F48D26-8BFB-44B3-980C-A8C74E0FB2F2}">
      <dsp:nvSpPr>
        <dsp:cNvPr id="0" name=""/>
        <dsp:cNvSpPr/>
      </dsp:nvSpPr>
      <dsp:spPr>
        <a:xfrm>
          <a:off x="5048" y="4183002"/>
          <a:ext cx="4922336" cy="28383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698" tIns="250698" rIns="334264" bIns="376047" numCol="1" spcCol="1270" anchor="t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4700" kern="1200" dirty="0" smtClean="0"/>
            <a:t>很少使用</a:t>
          </a:r>
          <a:endParaRPr lang="zh-CN" altLang="en-US" sz="4700" kern="1200" dirty="0"/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4700" kern="1200" dirty="0" smtClean="0"/>
            <a:t>项目空间之间授权</a:t>
          </a:r>
          <a:endParaRPr lang="zh-CN" altLang="en-US" sz="4700" kern="1200" dirty="0"/>
        </a:p>
      </dsp:txBody>
      <dsp:txXfrm>
        <a:off x="5048" y="4183002"/>
        <a:ext cx="4922336" cy="2838330"/>
      </dsp:txXfrm>
    </dsp:sp>
    <dsp:sp modelId="{21704D6D-2787-4511-867D-263F7B0FAE52}">
      <dsp:nvSpPr>
        <dsp:cNvPr id="0" name=""/>
        <dsp:cNvSpPr/>
      </dsp:nvSpPr>
      <dsp:spPr>
        <a:xfrm>
          <a:off x="5616511" y="2829402"/>
          <a:ext cx="4922336" cy="135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264" tIns="191008" rIns="334264" bIns="191008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700" kern="1200" dirty="0" err="1" smtClean="0"/>
            <a:t>ExceptionPolicy</a:t>
          </a:r>
          <a:endParaRPr lang="zh-CN" altLang="en-US" sz="4700" kern="1200" dirty="0"/>
        </a:p>
      </dsp:txBody>
      <dsp:txXfrm>
        <a:off x="5616511" y="2829402"/>
        <a:ext cx="4922336" cy="1353600"/>
      </dsp:txXfrm>
    </dsp:sp>
    <dsp:sp modelId="{CBE7D394-9916-4963-91D2-F26C08FEB40C}">
      <dsp:nvSpPr>
        <dsp:cNvPr id="0" name=""/>
        <dsp:cNvSpPr/>
      </dsp:nvSpPr>
      <dsp:spPr>
        <a:xfrm>
          <a:off x="5616511" y="4183002"/>
          <a:ext cx="4922336" cy="28383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698" tIns="250698" rIns="334264" bIns="376047" numCol="1" spcCol="1270" anchor="t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4700" kern="1200" dirty="0" smtClean="0"/>
            <a:t>数据下载</a:t>
          </a:r>
          <a:endParaRPr lang="zh-CN" altLang="en-US" sz="4700" kern="1200" dirty="0"/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4700" kern="1200" dirty="0" smtClean="0"/>
            <a:t>针对用户的授权</a:t>
          </a:r>
          <a:endParaRPr lang="zh-CN" altLang="en-US" sz="4700" kern="1200" dirty="0"/>
        </a:p>
      </dsp:txBody>
      <dsp:txXfrm>
        <a:off x="5616511" y="4183002"/>
        <a:ext cx="4922336" cy="2838330"/>
      </dsp:txXfrm>
    </dsp:sp>
    <dsp:sp modelId="{0201A4BD-008A-4142-B2D1-6870C2DF91EC}">
      <dsp:nvSpPr>
        <dsp:cNvPr id="0" name=""/>
        <dsp:cNvSpPr/>
      </dsp:nvSpPr>
      <dsp:spPr>
        <a:xfrm>
          <a:off x="11227975" y="2829402"/>
          <a:ext cx="4922336" cy="135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264" tIns="191008" rIns="334264" bIns="191008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700" kern="1200" dirty="0" smtClean="0"/>
            <a:t>Package</a:t>
          </a:r>
          <a:endParaRPr lang="zh-CN" altLang="en-US" sz="4700" kern="1200" dirty="0"/>
        </a:p>
      </dsp:txBody>
      <dsp:txXfrm>
        <a:off x="11227975" y="2829402"/>
        <a:ext cx="4922336" cy="1353600"/>
      </dsp:txXfrm>
    </dsp:sp>
    <dsp:sp modelId="{AD0AFB3D-16BA-4947-A083-0EA617A61625}">
      <dsp:nvSpPr>
        <dsp:cNvPr id="0" name=""/>
        <dsp:cNvSpPr/>
      </dsp:nvSpPr>
      <dsp:spPr>
        <a:xfrm>
          <a:off x="11227975" y="4183002"/>
          <a:ext cx="4922336" cy="28383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698" tIns="250698" rIns="334264" bIns="376047" numCol="1" spcCol="1270" anchor="t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4700" kern="1200" dirty="0" smtClean="0"/>
            <a:t>project</a:t>
          </a:r>
          <a:r>
            <a:rPr lang="zh-CN" altLang="en-US" sz="4700" kern="1200" dirty="0" smtClean="0"/>
            <a:t>间数据分享</a:t>
          </a:r>
          <a:endParaRPr lang="zh-CN" altLang="en-US" sz="4700" kern="1200" dirty="0"/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4700" kern="1200" dirty="0" smtClean="0">
              <a:solidFill>
                <a:srgbClr val="FF0000"/>
              </a:solidFill>
            </a:rPr>
            <a:t>推荐使用</a:t>
          </a:r>
          <a:endParaRPr lang="zh-CN" altLang="en-US" sz="4700" kern="1200" dirty="0">
            <a:solidFill>
              <a:srgbClr val="FF0000"/>
            </a:solidFill>
          </a:endParaRPr>
        </a:p>
      </dsp:txBody>
      <dsp:txXfrm>
        <a:off x="11227975" y="4183002"/>
        <a:ext cx="4922336" cy="28383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9663F-8013-49BD-A606-45E97DE7B709}">
      <dsp:nvSpPr>
        <dsp:cNvPr id="0" name=""/>
        <dsp:cNvSpPr/>
      </dsp:nvSpPr>
      <dsp:spPr>
        <a:xfrm>
          <a:off x="1800684" y="3483"/>
          <a:ext cx="3420460" cy="19002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err="1" smtClean="0"/>
            <a:t>LabelSecurity</a:t>
          </a:r>
          <a:endParaRPr lang="zh-CN" altLang="en-US" sz="3300" kern="1200" dirty="0"/>
        </a:p>
      </dsp:txBody>
      <dsp:txXfrm>
        <a:off x="1856341" y="59140"/>
        <a:ext cx="3309146" cy="1788941"/>
      </dsp:txXfrm>
    </dsp:sp>
    <dsp:sp modelId="{79117AA6-F51B-4B27-88AE-9A88DC018846}">
      <dsp:nvSpPr>
        <dsp:cNvPr id="0" name=""/>
        <dsp:cNvSpPr/>
      </dsp:nvSpPr>
      <dsp:spPr>
        <a:xfrm rot="5400000">
          <a:off x="3154007" y="1952058"/>
          <a:ext cx="713814" cy="855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700" kern="1200"/>
        </a:p>
      </dsp:txBody>
      <dsp:txXfrm rot="-5400000">
        <a:off x="3254380" y="2022708"/>
        <a:ext cx="513069" cy="499670"/>
      </dsp:txXfrm>
    </dsp:sp>
    <dsp:sp modelId="{8EABE78A-E604-49C1-97E7-2A904FD520BC}">
      <dsp:nvSpPr>
        <dsp:cNvPr id="0" name=""/>
        <dsp:cNvSpPr/>
      </dsp:nvSpPr>
      <dsp:spPr>
        <a:xfrm>
          <a:off x="1800684" y="2855492"/>
          <a:ext cx="3420460" cy="19002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policy</a:t>
          </a:r>
          <a:endParaRPr lang="zh-CN" altLang="en-US" sz="3300" kern="1200" dirty="0" smtClean="0"/>
        </a:p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/>
            <a:t>（</a:t>
          </a:r>
          <a:r>
            <a:rPr lang="en-US" altLang="zh-CN" sz="3300" kern="1200" dirty="0" smtClean="0"/>
            <a:t>DENY </a:t>
          </a:r>
          <a:r>
            <a:rPr lang="zh-CN" altLang="en-US" sz="3300" kern="1200" dirty="0" smtClean="0"/>
            <a:t>直接返回）</a:t>
          </a:r>
          <a:endParaRPr lang="zh-CN" altLang="en-US" sz="3300" kern="1200" dirty="0"/>
        </a:p>
      </dsp:txBody>
      <dsp:txXfrm>
        <a:off x="1856341" y="2911149"/>
        <a:ext cx="3309146" cy="1788941"/>
      </dsp:txXfrm>
    </dsp:sp>
    <dsp:sp modelId="{F3A54335-8BF0-41D0-A6D6-87B75FAA3C28}">
      <dsp:nvSpPr>
        <dsp:cNvPr id="0" name=""/>
        <dsp:cNvSpPr/>
      </dsp:nvSpPr>
      <dsp:spPr>
        <a:xfrm rot="5400000">
          <a:off x="3154617" y="4803254"/>
          <a:ext cx="712595" cy="855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700" kern="1200"/>
        </a:p>
      </dsp:txBody>
      <dsp:txXfrm rot="-5400000">
        <a:off x="3254380" y="4874514"/>
        <a:ext cx="513069" cy="498817"/>
      </dsp:txXfrm>
    </dsp:sp>
    <dsp:sp modelId="{089D2D2E-AAF6-425D-AE9C-53378B2283D7}">
      <dsp:nvSpPr>
        <dsp:cNvPr id="0" name=""/>
        <dsp:cNvSpPr/>
      </dsp:nvSpPr>
      <dsp:spPr>
        <a:xfrm>
          <a:off x="1800684" y="5705875"/>
          <a:ext cx="3420460" cy="19002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ACL(</a:t>
          </a:r>
          <a:r>
            <a:rPr lang="zh-CN" altLang="en-US" sz="3300" kern="1200" dirty="0" smtClean="0"/>
            <a:t>绑定</a:t>
          </a:r>
          <a:r>
            <a:rPr lang="en-US" altLang="zh-CN" sz="3300" kern="1200" dirty="0" smtClean="0"/>
            <a:t>role)</a:t>
          </a:r>
          <a:endParaRPr lang="zh-CN" altLang="en-US" sz="3300" kern="1200" dirty="0"/>
        </a:p>
      </dsp:txBody>
      <dsp:txXfrm>
        <a:off x="1856341" y="5761532"/>
        <a:ext cx="3309146" cy="1788941"/>
      </dsp:txXfrm>
    </dsp:sp>
    <dsp:sp modelId="{3C78FF5E-8746-45FD-BFDF-80CAF41E57DC}">
      <dsp:nvSpPr>
        <dsp:cNvPr id="0" name=""/>
        <dsp:cNvSpPr/>
      </dsp:nvSpPr>
      <dsp:spPr>
        <a:xfrm rot="5400000">
          <a:off x="3174256" y="7627452"/>
          <a:ext cx="673317" cy="855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700" kern="1200"/>
        </a:p>
      </dsp:txBody>
      <dsp:txXfrm rot="-5400000">
        <a:off x="3254381" y="7718351"/>
        <a:ext cx="513069" cy="471322"/>
      </dsp:txXfrm>
    </dsp:sp>
    <dsp:sp modelId="{16997522-8441-44C5-BCDC-A5EA88E15D88}">
      <dsp:nvSpPr>
        <dsp:cNvPr id="0" name=""/>
        <dsp:cNvSpPr/>
      </dsp:nvSpPr>
      <dsp:spPr>
        <a:xfrm>
          <a:off x="1800684" y="8503888"/>
          <a:ext cx="3420460" cy="19002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package</a:t>
          </a:r>
        </a:p>
      </dsp:txBody>
      <dsp:txXfrm>
        <a:off x="1856341" y="8559545"/>
        <a:ext cx="3309146" cy="1788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59000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用户价值，初心</a:t>
            </a:r>
            <a:endParaRPr kumimoji="1" lang="en-US" altLang="zh-CN" dirty="0" smtClean="0"/>
          </a:p>
          <a:p>
            <a:r>
              <a:rPr kumimoji="1" lang="zh-CN" altLang="en-US" dirty="0" smtClean="0"/>
              <a:t>弥补开源不足</a:t>
            </a:r>
            <a:r>
              <a:rPr kumimoji="1" lang="zh-CN" altLang="zh-CN" dirty="0" smtClean="0"/>
              <a:t>，</a:t>
            </a:r>
            <a:r>
              <a:rPr kumimoji="1" lang="zh-CN" altLang="en-US" dirty="0" smtClean="0"/>
              <a:t>反哺自研</a:t>
            </a:r>
            <a:endParaRPr kumimoji="1" lang="en-US" altLang="zh-CN" dirty="0" smtClean="0"/>
          </a:p>
          <a:p>
            <a:r>
              <a:rPr kumimoji="1" lang="zh-CN" altLang="en-US" dirty="0" smtClean="0"/>
              <a:t>统一解决方案</a:t>
            </a:r>
            <a:endParaRPr kumimoji="1" lang="en-US" altLang="zh-CN" dirty="0" smtClean="0"/>
          </a:p>
          <a:p>
            <a:r>
              <a:rPr kumimoji="1" lang="zh-CN" altLang="en-US" dirty="0" smtClean="0"/>
              <a:t>平台</a:t>
            </a:r>
            <a:endParaRPr kumimoji="1" lang="en-US" altLang="zh-CN" dirty="0" smtClean="0"/>
          </a:p>
          <a:p>
            <a:r>
              <a:rPr kumimoji="1" lang="zh-CN" altLang="en-US" dirty="0" smtClean="0"/>
              <a:t>安全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资源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2798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用户价值，初心</a:t>
            </a:r>
            <a:endParaRPr kumimoji="1" lang="en-US" altLang="zh-CN" dirty="0" smtClean="0"/>
          </a:p>
          <a:p>
            <a:r>
              <a:rPr kumimoji="1" lang="zh-CN" altLang="en-US" dirty="0" smtClean="0"/>
              <a:t>弥补开源不足</a:t>
            </a:r>
            <a:r>
              <a:rPr kumimoji="1" lang="zh-CN" altLang="zh-CN" dirty="0" smtClean="0"/>
              <a:t>，</a:t>
            </a:r>
            <a:r>
              <a:rPr kumimoji="1" lang="zh-CN" altLang="en-US" dirty="0" smtClean="0"/>
              <a:t>反哺自研</a:t>
            </a:r>
            <a:endParaRPr kumimoji="1" lang="en-US" altLang="zh-CN" dirty="0" smtClean="0"/>
          </a:p>
          <a:p>
            <a:r>
              <a:rPr kumimoji="1" lang="zh-CN" altLang="en-US" dirty="0" smtClean="0"/>
              <a:t>统一解决方案</a:t>
            </a:r>
            <a:endParaRPr kumimoji="1" lang="en-US" altLang="zh-CN" dirty="0" smtClean="0"/>
          </a:p>
          <a:p>
            <a:r>
              <a:rPr kumimoji="1" lang="zh-CN" altLang="en-US" dirty="0" smtClean="0"/>
              <a:t>平台</a:t>
            </a:r>
            <a:endParaRPr kumimoji="1" lang="en-US" altLang="zh-CN" dirty="0" smtClean="0"/>
          </a:p>
          <a:p>
            <a:r>
              <a:rPr kumimoji="1" lang="zh-CN" altLang="en-US" dirty="0" smtClean="0"/>
              <a:t>安全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资源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27989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zh-CN" altLang="en-US" dirty="0" smtClean="0"/>
              <a:t>所有的权限检查都只经过一个点（</a:t>
            </a:r>
            <a:r>
              <a:rPr lang="en-US" altLang="zh-CN" dirty="0" err="1" smtClean="0"/>
              <a:t>CheckPermission</a:t>
            </a:r>
            <a:r>
              <a:rPr lang="zh-CN" altLang="en-US" dirty="0" smtClean="0"/>
              <a:t>）；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en-US" altLang="zh-CN" dirty="0" smtClean="0"/>
              <a:t>Security Meta</a:t>
            </a:r>
            <a:r>
              <a:rPr lang="zh-CN" altLang="en-US" dirty="0" smtClean="0"/>
              <a:t>是</a:t>
            </a:r>
            <a:r>
              <a:rPr lang="en-US" altLang="zh-CN" baseline="0" dirty="0" err="1" smtClean="0"/>
              <a:t>odps</a:t>
            </a:r>
            <a:r>
              <a:rPr lang="en-US" altLang="zh-CN" baseline="0" dirty="0" smtClean="0"/>
              <a:t> project meta</a:t>
            </a:r>
            <a:r>
              <a:rPr lang="zh-CN" altLang="en-US" baseline="0" dirty="0" smtClean="0"/>
              <a:t>的一部分（当</a:t>
            </a:r>
            <a:r>
              <a:rPr lang="en-US" altLang="zh-CN" baseline="0" dirty="0" smtClean="0"/>
              <a:t>project</a:t>
            </a:r>
            <a:r>
              <a:rPr lang="zh-CN" altLang="en-US" baseline="0" dirty="0" smtClean="0"/>
              <a:t>数据迁移时，</a:t>
            </a:r>
            <a:r>
              <a:rPr lang="en-US" altLang="zh-CN" baseline="0" dirty="0" smtClean="0"/>
              <a:t>security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meta</a:t>
            </a:r>
            <a:r>
              <a:rPr lang="zh-CN" altLang="en-US" baseline="0" dirty="0" smtClean="0"/>
              <a:t>随之迁移）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3852" y="8685331"/>
            <a:ext cx="2972547" cy="457200"/>
          </a:xfrm>
          <a:prstGeom prst="rect">
            <a:avLst/>
          </a:prstGeom>
        </p:spPr>
        <p:txBody>
          <a:bodyPr/>
          <a:lstStyle/>
          <a:p>
            <a:fld id="{7C98C1EB-08F3-42CA-A2F5-2F84448F7CA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21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用户价值，初心</a:t>
            </a:r>
            <a:endParaRPr kumimoji="1" lang="en-US" altLang="zh-CN" dirty="0" smtClean="0"/>
          </a:p>
          <a:p>
            <a:r>
              <a:rPr kumimoji="1" lang="zh-CN" altLang="en-US" dirty="0" smtClean="0"/>
              <a:t>弥补开源不足</a:t>
            </a:r>
            <a:r>
              <a:rPr kumimoji="1" lang="zh-CN" altLang="zh-CN" dirty="0" smtClean="0"/>
              <a:t>，</a:t>
            </a:r>
            <a:r>
              <a:rPr kumimoji="1" lang="zh-CN" altLang="en-US" dirty="0" smtClean="0"/>
              <a:t>反哺自研</a:t>
            </a:r>
            <a:endParaRPr kumimoji="1" lang="en-US" altLang="zh-CN" dirty="0" smtClean="0"/>
          </a:p>
          <a:p>
            <a:r>
              <a:rPr kumimoji="1" lang="zh-CN" altLang="en-US" dirty="0" smtClean="0"/>
              <a:t>统一解决方案</a:t>
            </a:r>
            <a:endParaRPr kumimoji="1" lang="en-US" altLang="zh-CN" dirty="0" smtClean="0"/>
          </a:p>
          <a:p>
            <a:r>
              <a:rPr kumimoji="1" lang="zh-CN" altLang="en-US" dirty="0" smtClean="0"/>
              <a:t>平台</a:t>
            </a:r>
            <a:endParaRPr kumimoji="1" lang="en-US" altLang="zh-CN" dirty="0" smtClean="0"/>
          </a:p>
          <a:p>
            <a:r>
              <a:rPr kumimoji="1" lang="zh-CN" altLang="en-US" dirty="0" smtClean="0"/>
              <a:t>安全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资源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1498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Everyone -&gt; 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project</a:t>
            </a:r>
            <a:r>
              <a:rPr kumimoji="1" lang="zh-CN" altLang="en-US" dirty="0" smtClean="0"/>
              <a:t>内，子账号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0C17AD0-160D-FD41-9F96-95DDE6A5110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330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0C17AD0-160D-FD41-9F96-95DDE6A5110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3253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用户价值，初心</a:t>
            </a:r>
            <a:endParaRPr kumimoji="1" lang="en-US" altLang="zh-CN" dirty="0" smtClean="0"/>
          </a:p>
          <a:p>
            <a:r>
              <a:rPr kumimoji="1" lang="zh-CN" altLang="en-US" dirty="0" smtClean="0"/>
              <a:t>弥补开源不足</a:t>
            </a:r>
            <a:r>
              <a:rPr kumimoji="1" lang="zh-CN" altLang="zh-CN" dirty="0" smtClean="0"/>
              <a:t>，</a:t>
            </a:r>
            <a:r>
              <a:rPr kumimoji="1" lang="zh-CN" altLang="en-US" dirty="0" smtClean="0"/>
              <a:t>反哺自研</a:t>
            </a:r>
            <a:endParaRPr kumimoji="1" lang="en-US" altLang="zh-CN" dirty="0" smtClean="0"/>
          </a:p>
          <a:p>
            <a:r>
              <a:rPr kumimoji="1" lang="zh-CN" altLang="en-US" dirty="0" smtClean="0"/>
              <a:t>统一解决方案</a:t>
            </a:r>
            <a:endParaRPr kumimoji="1" lang="en-US" altLang="zh-CN" dirty="0" smtClean="0"/>
          </a:p>
          <a:p>
            <a:r>
              <a:rPr kumimoji="1" lang="zh-CN" altLang="en-US" dirty="0" smtClean="0"/>
              <a:t>平台</a:t>
            </a:r>
            <a:endParaRPr kumimoji="1" lang="en-US" altLang="zh-CN" dirty="0" smtClean="0"/>
          </a:p>
          <a:p>
            <a:r>
              <a:rPr kumimoji="1" lang="zh-CN" altLang="en-US" dirty="0" smtClean="0"/>
              <a:t>安全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资源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05293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11929077" y="13081000"/>
            <a:ext cx="513162" cy="47192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600680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769792" y="12500337"/>
            <a:ext cx="10097840" cy="730250"/>
          </a:xfrm>
          <a:prstGeom prst="rect">
            <a:avLst/>
          </a:prstGeom>
        </p:spPr>
        <p:txBody>
          <a:bodyPr lIns="435418" tIns="217710" rIns="435418" bIns="217710"/>
          <a:lstStyle/>
          <a:p>
            <a:fld id="{841E8CDD-A7A9-544A-A645-CCD1FC29B60C}" type="datetimeFigureOut">
              <a:rPr kumimoji="1" lang="zh-CN" altLang="en-US" sz="5200" smtClean="0"/>
              <a:pPr/>
              <a:t>2019/5/11</a:t>
            </a:fld>
            <a:endParaRPr kumimoji="1" lang="zh-CN" altLang="en-US" sz="5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370" y="12500337"/>
            <a:ext cx="10097844" cy="730250"/>
          </a:xfrm>
          <a:prstGeom prst="rect">
            <a:avLst/>
          </a:prstGeom>
        </p:spPr>
        <p:txBody>
          <a:bodyPr lIns="435418" tIns="217710" rIns="435418" bIns="217710"/>
          <a:lstStyle/>
          <a:p>
            <a:endParaRPr kumimoji="1" lang="zh-CN" altLang="en-US" sz="5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147EB-B838-DC4F-B398-62AAA2E6036C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6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9444" y="3856382"/>
            <a:ext cx="22594956" cy="84975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177925" y="1927781"/>
            <a:ext cx="22596474" cy="101420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471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600"/>
            </a:lvl1pPr>
            <a:lvl2pPr marL="1117600" indent="-558800">
              <a:spcBef>
                <a:spcPts val="4500"/>
              </a:spcBef>
              <a:defRPr sz="4600"/>
            </a:lvl2pPr>
            <a:lvl3pPr marL="1676400" indent="-558800">
              <a:spcBef>
                <a:spcPts val="4500"/>
              </a:spcBef>
              <a:defRPr sz="4600"/>
            </a:lvl3pPr>
            <a:lvl4pPr marL="2235200" indent="-558800">
              <a:spcBef>
                <a:spcPts val="4500"/>
              </a:spcBef>
              <a:defRPr sz="4600"/>
            </a:lvl4pPr>
            <a:lvl5pPr marL="2794000" indent="-558800">
              <a:spcBef>
                <a:spcPts val="4500"/>
              </a:spcBef>
              <a:defRPr sz="4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38294"/>
            <a:ext cx="19621500" cy="90281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">
    <p:bg>
      <p:bgPr>
        <a:solidFill>
          <a:srgbClr val="17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91440" tIns="0" rIns="9144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9" y="12919579"/>
            <a:ext cx="4944542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fld id="{D0F367B6-9182-4F59-98F0-1A0998B3A656}" type="datetimeFigureOut">
              <a:rPr lang="zh-CN" altLang="en-US" smtClean="0"/>
              <a:t>2019/5/11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372370" y="12919579"/>
            <a:ext cx="9645608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29077" y="13081000"/>
            <a:ext cx="513162" cy="471924"/>
          </a:xfrm>
        </p:spPr>
        <p:txBody>
          <a:bodyPr/>
          <a:lstStyle/>
          <a:p>
            <a:fld id="{C48ECE43-DDC9-486B-9142-017947FCEF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098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29077" y="13081000"/>
            <a:ext cx="513162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q.aliyun.com/articles/69125" TargetMode="External"/><Relationship Id="rId4" Type="http://schemas.openxmlformats.org/officeDocument/2006/relationships/hyperlink" Target="https://yq.aliyun.com/articles/94566" TargetMode="External"/><Relationship Id="rId5" Type="http://schemas.openxmlformats.org/officeDocument/2006/relationships/hyperlink" Target="https://yq.aliyun.com/articles/590664" TargetMode="External"/><Relationship Id="rId6" Type="http://schemas.openxmlformats.org/officeDocument/2006/relationships/hyperlink" Target="https://securityaffairs.co/wordpress/59671/hacking/unsecure-hadoop-distributed-file-system.html" TargetMode="External"/><Relationship Id="rId7" Type="http://schemas.openxmlformats.org/officeDocument/2006/relationships/hyperlink" Target="https://blog.shodan.io/the-hdfs-juggernaut/" TargetMode="External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/>
        </p:nvSpPr>
        <p:spPr>
          <a:xfrm>
            <a:off x="2427690" y="4225930"/>
            <a:ext cx="19426608" cy="3307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800" spc="176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为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何</a:t>
            </a:r>
            <a:r>
              <a:rPr lang="en-US" altLang="zh-CN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Hadoop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多次被</a:t>
            </a:r>
            <a:r>
              <a:rPr lang="zh-CN" altLang="en-US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攻击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，</a:t>
            </a:r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algn="l"/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                </a:t>
            </a:r>
            <a:r>
              <a:rPr lang="en-US" altLang="zh-CN" dirty="0" err="1" smtClean="0">
                <a:latin typeface="微软雅黑"/>
                <a:ea typeface="微软雅黑"/>
                <a:cs typeface="微软雅黑"/>
              </a:rPr>
              <a:t>MaxCompute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却能</a:t>
            </a:r>
            <a:r>
              <a:rPr lang="zh-CN" altLang="en-US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免疫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？</a:t>
            </a:r>
            <a:endParaRPr 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12140702" y="7144663"/>
            <a:ext cx="102592" cy="820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4000" spc="79">
                <a:solidFill>
                  <a:srgbClr val="FFFFFF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lvl1pPr>
          </a:lstStyle>
          <a:p>
            <a:endParaRPr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172" y="772475"/>
            <a:ext cx="3556000" cy="835302"/>
          </a:xfrm>
          <a:prstGeom prst="rect">
            <a:avLst/>
          </a:prstGeom>
        </p:spPr>
      </p:pic>
      <p:sp>
        <p:nvSpPr>
          <p:cNvPr id="6" name="Shape 128">
            <a:extLst>
              <a:ext uri="{FF2B5EF4-FFF2-40B4-BE49-F238E27FC236}">
                <a16:creationId xmlns="" xmlns:a16="http://schemas.microsoft.com/office/drawing/2014/main" id="{A76B86D3-DEF7-164D-8592-60A405026899}"/>
              </a:ext>
            </a:extLst>
          </p:cNvPr>
          <p:cNvSpPr/>
          <p:nvPr/>
        </p:nvSpPr>
        <p:spPr>
          <a:xfrm>
            <a:off x="7635406" y="9138271"/>
            <a:ext cx="8091236" cy="2298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4000" spc="79">
                <a:solidFill>
                  <a:srgbClr val="FFFFFF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lvl1pPr>
          </a:lstStyle>
          <a:p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若重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zh-CN" altLang="en-US" dirty="0"/>
              <a:t>阿里巴巴计算平台 </a:t>
            </a:r>
            <a:r>
              <a:rPr lang="zh-CN" altLang="en-US" dirty="0" smtClean="0"/>
              <a:t>高级开发工程师</a:t>
            </a:r>
            <a:endParaRPr lang="en-US" altLang="zh-CN" dirty="0"/>
          </a:p>
          <a:p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2018.7.15</a:t>
            </a:r>
            <a:endParaRPr dirty="0"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342" y="55948"/>
            <a:ext cx="21005800" cy="2286000"/>
          </a:xfrm>
        </p:spPr>
        <p:txBody>
          <a:bodyPr/>
          <a:lstStyle/>
          <a:p>
            <a:pPr algn="l"/>
            <a:r>
              <a:rPr lang="en-US" altLang="zh-CN" dirty="0" smtClean="0"/>
              <a:t>Project</a:t>
            </a:r>
            <a:r>
              <a:rPr lang="zh-CN" altLang="en-US" dirty="0" smtClean="0"/>
              <a:t>内访问控制</a:t>
            </a:r>
            <a:r>
              <a:rPr lang="en-US" altLang="zh-CN" dirty="0" smtClean="0"/>
              <a:t>-label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1580" y="2374830"/>
            <a:ext cx="15983712" cy="4062652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pPr algn="l"/>
            <a:r>
              <a:rPr lang="en-US" altLang="zh-CN" sz="3600" dirty="0"/>
              <a:t>Label</a:t>
            </a:r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zh-CN" altLang="en-US" sz="3600" dirty="0"/>
              <a:t>特点：属性、</a:t>
            </a:r>
            <a:r>
              <a:rPr lang="en-US" altLang="zh-CN" sz="3600" dirty="0"/>
              <a:t> Table label</a:t>
            </a:r>
            <a:r>
              <a:rPr lang="zh-CN" altLang="en-US" sz="3600" dirty="0"/>
              <a:t>、</a:t>
            </a:r>
            <a:r>
              <a:rPr lang="en-US" altLang="zh-CN" sz="3600" dirty="0"/>
              <a:t>Column label</a:t>
            </a:r>
            <a:r>
              <a:rPr lang="zh-CN" altLang="en-US" sz="3600" dirty="0"/>
              <a:t>、</a:t>
            </a:r>
            <a:r>
              <a:rPr lang="en-US" altLang="zh-CN" sz="3600" dirty="0"/>
              <a:t>User label</a:t>
            </a:r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zh-CN" altLang="en-US" sz="3600" dirty="0"/>
              <a:t>权限提升：</a:t>
            </a:r>
            <a:r>
              <a:rPr lang="en-US" altLang="zh-CN" sz="3600" dirty="0"/>
              <a:t>Label</a:t>
            </a:r>
            <a:r>
              <a:rPr lang="zh-CN" altLang="en-US" sz="3600" dirty="0"/>
              <a:t>授权</a:t>
            </a:r>
            <a:endParaRPr lang="en-US" altLang="zh-CN" sz="3600" dirty="0"/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zh-CN" altLang="en-US" sz="3600" dirty="0"/>
              <a:t>鉴权逻辑：</a:t>
            </a:r>
            <a:r>
              <a:rPr lang="en-US" altLang="zh-CN" sz="3600" dirty="0"/>
              <a:t>max(user label , grant </a:t>
            </a:r>
            <a:r>
              <a:rPr lang="en-US" altLang="zh-CN" sz="3600" dirty="0" err="1"/>
              <a:t>lable</a:t>
            </a:r>
            <a:r>
              <a:rPr lang="en-US" altLang="zh-CN" sz="3600" dirty="0"/>
              <a:t>)</a:t>
            </a:r>
            <a:r>
              <a:rPr lang="zh-CN" altLang="en-US" sz="3600" dirty="0"/>
              <a:t> </a:t>
            </a:r>
            <a:r>
              <a:rPr lang="en-US" altLang="zh-CN" sz="3600" dirty="0"/>
              <a:t>&gt;= max(table label, column label)</a:t>
            </a:r>
          </a:p>
          <a:p>
            <a:pPr lvl="1" algn="l"/>
            <a:endParaRPr lang="en-US" altLang="zh-CN" sz="3600" dirty="0"/>
          </a:p>
          <a:p>
            <a:pPr lvl="1" algn="l"/>
            <a:endParaRPr lang="zh-CN" altLang="en-US" sz="36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686335"/>
              </p:ext>
            </p:extLst>
          </p:nvPr>
        </p:nvGraphicFramePr>
        <p:xfrm>
          <a:off x="4868538" y="6168996"/>
          <a:ext cx="4354788" cy="7547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424"/>
                <a:gridCol w="1387364"/>
              </a:tblGrid>
              <a:tr h="838556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字段名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Label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556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用户</a:t>
                      </a:r>
                      <a:r>
                        <a:rPr lang="en-US" altLang="zh-CN" sz="3200" dirty="0" smtClean="0"/>
                        <a:t>ID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838556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姓名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1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838556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身份证号码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3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8556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手机号码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4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8556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性别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1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838556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住址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3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8556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是否有车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2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838556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……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8692" y="5566685"/>
            <a:ext cx="1765740" cy="2161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1184586" y="8205014"/>
            <a:ext cx="2396360" cy="1846660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pPr defTabSz="1828800"/>
            <a:r>
              <a:rPr lang="zh-CN" altLang="en-US" sz="3600" dirty="0">
                <a:solidFill>
                  <a:prstClr val="black"/>
                </a:solidFill>
              </a:rPr>
              <a:t>员工</a:t>
            </a:r>
            <a:r>
              <a:rPr lang="en-US" altLang="zh-CN" sz="3600" dirty="0">
                <a:solidFill>
                  <a:prstClr val="black"/>
                </a:solidFill>
              </a:rPr>
              <a:t>tony</a:t>
            </a:r>
            <a:r>
              <a:rPr lang="zh-CN" altLang="en-US" sz="3600" dirty="0">
                <a:solidFill>
                  <a:prstClr val="black"/>
                </a:solidFill>
              </a:rPr>
              <a:t>：</a:t>
            </a:r>
            <a:endParaRPr lang="en-US" altLang="zh-CN" sz="3600" dirty="0">
              <a:solidFill>
                <a:prstClr val="black"/>
              </a:solidFill>
            </a:endParaRPr>
          </a:p>
          <a:p>
            <a:pPr defTabSz="1828800"/>
            <a:r>
              <a:rPr lang="en-US" altLang="zh-CN" sz="3600" dirty="0">
                <a:solidFill>
                  <a:prstClr val="black"/>
                </a:solidFill>
              </a:rPr>
              <a:t>Label=1</a:t>
            </a:r>
            <a:endParaRPr lang="zh-CN" altLang="en-US" sz="3600" dirty="0">
              <a:solidFill>
                <a:prstClr val="black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336567" y="5813862"/>
            <a:ext cx="11618258" cy="842536"/>
          </a:xfrm>
          <a:prstGeom prst="rect">
            <a:avLst/>
          </a:prstGeom>
          <a:noFill/>
          <a:ln w="12700" cap="flat">
            <a:solidFill>
              <a:schemeClr val="tx1">
                <a:lumMod val="85000"/>
                <a:lumOff val="1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2874" tIns="142874" rIns="142874" bIns="142874" numCol="1" spcCol="76200" rtlCol="0" anchor="ctr">
            <a:spAutoFit/>
          </a:bodyPr>
          <a:lstStyle/>
          <a:p>
            <a:pPr defTabSz="482600" latinLnBrk="1"/>
            <a:r>
              <a:rPr lang="zh-CN" altLang="en-US" sz="3600" dirty="0">
                <a:latin typeface="Microsoft YaHei"/>
                <a:ea typeface="Microsoft YaHei"/>
                <a:cs typeface="Microsoft YaHei"/>
                <a:sym typeface="Microsoft YaHei"/>
              </a:rPr>
              <a:t>员工</a:t>
            </a:r>
            <a:r>
              <a:rPr lang="en-US" altLang="zh-CN" sz="3600" dirty="0">
                <a:latin typeface="Microsoft YaHei"/>
                <a:ea typeface="Microsoft YaHei"/>
                <a:cs typeface="Microsoft YaHei"/>
                <a:sym typeface="Microsoft YaHei"/>
              </a:rPr>
              <a:t>tony</a:t>
            </a:r>
            <a:r>
              <a:rPr lang="zh-CN" altLang="en-US" sz="3600" dirty="0">
                <a:latin typeface="Microsoft YaHei"/>
                <a:ea typeface="Microsoft YaHei"/>
                <a:cs typeface="Microsoft YaHei"/>
                <a:sym typeface="Microsoft YaHei"/>
              </a:rPr>
              <a:t>能访问字段“用户</a:t>
            </a:r>
            <a:r>
              <a:rPr lang="en-US" altLang="zh-CN" sz="3600" dirty="0">
                <a:latin typeface="Microsoft YaHei"/>
                <a:ea typeface="Microsoft YaHei"/>
                <a:cs typeface="Microsoft YaHei"/>
                <a:sym typeface="Microsoft YaHei"/>
              </a:rPr>
              <a:t>ID</a:t>
            </a:r>
            <a:r>
              <a:rPr lang="zh-CN" altLang="en-US" sz="3600" dirty="0">
                <a:latin typeface="Microsoft YaHei"/>
                <a:ea typeface="Microsoft YaHei"/>
                <a:cs typeface="Microsoft YaHei"/>
                <a:sym typeface="Microsoft YaHei"/>
              </a:rPr>
              <a:t>”、“姓名”、“性别”</a:t>
            </a:r>
          </a:p>
        </p:txBody>
      </p:sp>
      <p:sp>
        <p:nvSpPr>
          <p:cNvPr id="9" name="矩形 8"/>
          <p:cNvSpPr/>
          <p:nvPr/>
        </p:nvSpPr>
        <p:spPr>
          <a:xfrm>
            <a:off x="11567359" y="7827320"/>
            <a:ext cx="11209470" cy="842536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2874" tIns="142874" rIns="142874" bIns="142874" numCol="1" spcCol="76200" rtlCol="0" anchor="ctr">
            <a:spAutoFit/>
          </a:bodyPr>
          <a:lstStyle/>
          <a:p>
            <a:pPr defTabSz="482600" latinLnBrk="1"/>
            <a:r>
              <a:rPr lang="zh-CN" altLang="en-US" sz="3600" dirty="0">
                <a:latin typeface="Microsoft YaHei"/>
                <a:ea typeface="Microsoft YaHei"/>
                <a:cs typeface="Microsoft YaHei"/>
                <a:sym typeface="Microsoft YaHei"/>
              </a:rPr>
              <a:t>由于工作需要，员工</a:t>
            </a:r>
            <a:r>
              <a:rPr lang="en-US" altLang="zh-CN" sz="3600" dirty="0">
                <a:latin typeface="Microsoft YaHei"/>
                <a:ea typeface="Microsoft YaHei"/>
                <a:cs typeface="Microsoft YaHei"/>
                <a:sym typeface="Microsoft YaHei"/>
              </a:rPr>
              <a:t>tony</a:t>
            </a:r>
            <a:r>
              <a:rPr lang="zh-CN" altLang="en-US" sz="3600" dirty="0">
                <a:latin typeface="Microsoft YaHei"/>
                <a:ea typeface="Microsoft YaHei"/>
                <a:cs typeface="Microsoft YaHei"/>
                <a:sym typeface="Microsoft YaHei"/>
              </a:rPr>
              <a:t>需要访问字段“手机号码”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" y="10965118"/>
            <a:ext cx="5163670" cy="8425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2874" tIns="142874" rIns="142874" bIns="142874" numCol="1" spcCol="76200" rtlCol="0" anchor="ctr">
            <a:spAutoFit/>
          </a:bodyPr>
          <a:lstStyle/>
          <a:p>
            <a:pPr defTabSz="1168400" latinLnBrk="1"/>
            <a:r>
              <a:rPr lang="zh-CN" altLang="en-US" sz="3600" dirty="0"/>
              <a:t>表 </a:t>
            </a:r>
            <a:r>
              <a:rPr lang="en-US" altLang="zh-CN" sz="3600" dirty="0" err="1"/>
              <a:t>customerinfo</a:t>
            </a:r>
            <a:endParaRPr lang="zh-CN" altLang="en-US" sz="3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0501869" y="9556391"/>
            <a:ext cx="13546854" cy="7194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42874" tIns="142874" rIns="142874" bIns="142874" numCol="1" spcCol="76200" rtlCol="0" anchor="ctr">
            <a:spAutoFit/>
          </a:bodyPr>
          <a:lstStyle/>
          <a:p>
            <a:pPr defTabSz="1168400" latinLnBrk="1"/>
            <a:r>
              <a:rPr lang="en-US" altLang="zh-CN" sz="2800" dirty="0"/>
              <a:t>Grant label 4 on table </a:t>
            </a:r>
            <a:r>
              <a:rPr lang="en-US" altLang="zh-CN" sz="2800" dirty="0" err="1"/>
              <a:t>customerinfo</a:t>
            </a:r>
            <a:r>
              <a:rPr lang="en-US" altLang="zh-CN" sz="2800" dirty="0"/>
              <a:t>(</a:t>
            </a:r>
            <a:r>
              <a:rPr lang="zh-CN" altLang="en-US" sz="2800" dirty="0"/>
              <a:t>手机号码</a:t>
            </a:r>
            <a:r>
              <a:rPr lang="en-US" altLang="zh-CN" sz="2800" dirty="0"/>
              <a:t>) to user </a:t>
            </a:r>
            <a:r>
              <a:rPr lang="en-US" altLang="zh-CN" sz="2800" dirty="0" err="1"/>
              <a:t>RAM$alice@aliyun.com:tony</a:t>
            </a:r>
            <a:r>
              <a:rPr lang="en-US" altLang="zh-CN" sz="2800" dirty="0"/>
              <a:t>;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10908487" y="11304392"/>
            <a:ext cx="12694022" cy="842536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2874" tIns="142874" rIns="142874" bIns="142874" numCol="1" spcCol="76200" rtlCol="0" anchor="ctr">
            <a:spAutoFit/>
          </a:bodyPr>
          <a:lstStyle/>
          <a:p>
            <a:pPr defTabSz="482600" latinLnBrk="1"/>
            <a:r>
              <a:rPr lang="zh-CN" altLang="en-US" sz="3600" b="1" dirty="0">
                <a:latin typeface="Microsoft YaHei"/>
                <a:ea typeface="Microsoft YaHei"/>
                <a:cs typeface="Microsoft YaHei"/>
                <a:sym typeface="Microsoft YaHei"/>
              </a:rPr>
              <a:t>问题</a:t>
            </a:r>
            <a:r>
              <a:rPr lang="en-US" altLang="zh-CN" sz="3600" b="1" dirty="0">
                <a:latin typeface="Microsoft YaHei"/>
                <a:ea typeface="Microsoft YaHei"/>
                <a:cs typeface="Microsoft YaHei"/>
                <a:sym typeface="Microsoft YaHei"/>
              </a:rPr>
              <a:t>: </a:t>
            </a:r>
            <a:r>
              <a:rPr lang="zh-CN" altLang="en-US" sz="3600" dirty="0">
                <a:latin typeface="Microsoft YaHei"/>
                <a:ea typeface="Microsoft YaHei"/>
                <a:cs typeface="Microsoft YaHei"/>
                <a:sym typeface="Microsoft YaHei"/>
              </a:rPr>
              <a:t>经过上述授权后用户能否访问字段“是否有车”</a:t>
            </a:r>
            <a:r>
              <a:rPr lang="zh-CN" altLang="en-US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/>
                <a:ea typeface="Microsoft YaHei"/>
                <a:cs typeface="Microsoft YaHei"/>
                <a:sym typeface="Microsoft YaHei"/>
              </a:rPr>
              <a:t>？</a:t>
            </a:r>
            <a:endParaRPr lang="zh-CN" altLang="en-US" sz="3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3" name="图片 25">
            <a:extLst>
              <a:ext uri="{FF2B5EF4-FFF2-40B4-BE49-F238E27FC236}">
                <a16:creationId xmlns="" xmlns:a16="http://schemas.microsoft.com/office/drawing/2014/main" id="{19F67A5A-6A06-E04A-BB46-C958BE8FF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338" y="766655"/>
            <a:ext cx="3556000" cy="8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2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6140"/>
            <a:ext cx="21005800" cy="2286000"/>
          </a:xfrm>
        </p:spPr>
        <p:txBody>
          <a:bodyPr/>
          <a:lstStyle/>
          <a:p>
            <a:pPr algn="l"/>
            <a:r>
              <a:rPr lang="en-US" altLang="zh-CN" dirty="0" smtClean="0"/>
              <a:t>Project</a:t>
            </a:r>
            <a:r>
              <a:rPr lang="zh-CN" altLang="en-US" dirty="0" smtClean="0"/>
              <a:t>内访问控制</a:t>
            </a:r>
            <a:r>
              <a:rPr lang="en-US" altLang="zh-CN" dirty="0" smtClean="0"/>
              <a:t>-Role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88336" y="3419858"/>
            <a:ext cx="15983712" cy="4801314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固有身份：</a:t>
            </a:r>
            <a:endParaRPr lang="en-US" altLang="zh-CN" dirty="0" smtClean="0"/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en-US" altLang="zh-CN" dirty="0" smtClean="0"/>
              <a:t>Project owner</a:t>
            </a:r>
            <a:endParaRPr lang="en-US" altLang="zh-CN" dirty="0"/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en-US" altLang="zh-CN" dirty="0" smtClean="0"/>
              <a:t>Admin</a:t>
            </a:r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en-US" altLang="zh-CN" dirty="0" smtClean="0"/>
              <a:t>Everyone</a:t>
            </a:r>
            <a:r>
              <a:rPr lang="zh-CN" altLang="en-US" dirty="0" smtClean="0"/>
              <a:t>：结合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级的</a:t>
            </a:r>
            <a:r>
              <a:rPr lang="en-US" altLang="zh-CN" dirty="0" smtClean="0"/>
              <a:t>policy</a:t>
            </a:r>
            <a:r>
              <a:rPr lang="zh-CN" altLang="en-US" dirty="0" smtClean="0"/>
              <a:t>使用</a:t>
            </a:r>
          </a:p>
          <a:p>
            <a:pPr marL="1485900" lvl="1" indent="-571500" algn="l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lvl="1" algn="l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091660" y="10109362"/>
            <a:ext cx="20393664" cy="738664"/>
          </a:xfrm>
          <a:prstGeom prst="rect">
            <a:avLst/>
          </a:prstGeom>
        </p:spPr>
        <p:txBody>
          <a:bodyPr wrap="square" lIns="182880" tIns="91440" rIns="182880" bIns="91440">
            <a:spAutoFit/>
          </a:bodyPr>
          <a:lstStyle/>
          <a:p>
            <a:r>
              <a:rPr lang="en-US" altLang="zh-CN" sz="3600" dirty="0"/>
              <a:t>[1] </a:t>
            </a:r>
            <a:r>
              <a:rPr lang="en-US" altLang="zh-CN" sz="3600" dirty="0" err="1"/>
              <a:t>Sandhu</a:t>
            </a:r>
            <a:r>
              <a:rPr lang="en-US" altLang="zh-CN" sz="3600" dirty="0"/>
              <a:t>, Ravi S., et al. "Role-based access control models." Computer 29.2 (1996): 38-47</a:t>
            </a:r>
            <a:endParaRPr lang="zh-CN" altLang="en-US" sz="3600" dirty="0"/>
          </a:p>
        </p:txBody>
      </p:sp>
      <p:pic>
        <p:nvPicPr>
          <p:cNvPr id="5" name="图片 25">
            <a:extLst>
              <a:ext uri="{FF2B5EF4-FFF2-40B4-BE49-F238E27FC236}">
                <a16:creationId xmlns="" xmlns:a16="http://schemas.microsoft.com/office/drawing/2014/main" id="{19F67A5A-6A06-E04A-BB46-C958BE8FF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338" y="766655"/>
            <a:ext cx="3556000" cy="83530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08970" y="7359398"/>
            <a:ext cx="1193376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0" lvl="1" indent="-685800" algn="l">
              <a:buFont typeface="Arial"/>
              <a:buChar char="•"/>
            </a:pPr>
            <a:r>
              <a:rPr lang="zh-CN" altLang="en-US" dirty="0" smtClean="0"/>
              <a:t>自定义</a:t>
            </a:r>
            <a:r>
              <a:rPr lang="en-US" altLang="zh-CN" dirty="0"/>
              <a:t>Role </a:t>
            </a:r>
            <a:r>
              <a:rPr lang="zh-CN" altLang="zh-CN" dirty="0"/>
              <a:t>（</a:t>
            </a:r>
            <a:r>
              <a:rPr lang="en-US" altLang="zh-CN" dirty="0"/>
              <a:t>RBAC0</a:t>
            </a:r>
            <a:r>
              <a:rPr lang="zh-CN" altLang="en-US" dirty="0"/>
              <a:t>级别</a:t>
            </a:r>
            <a:r>
              <a:rPr lang="en-US" altLang="zh-CN" dirty="0"/>
              <a:t>[1]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81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5948"/>
            <a:ext cx="21005800" cy="2286000"/>
          </a:xfrm>
        </p:spPr>
        <p:txBody>
          <a:bodyPr/>
          <a:lstStyle/>
          <a:p>
            <a:pPr algn="l"/>
            <a:r>
              <a:rPr lang="zh-CN" altLang="en-US" dirty="0" smtClean="0"/>
              <a:t>跨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权限控制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298136" y="3222939"/>
            <a:ext cx="20116800" cy="8648522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术语</a:t>
            </a:r>
            <a:endParaRPr lang="en-US" altLang="zh-CN" dirty="0" smtClean="0"/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en-US" altLang="zh-CN" dirty="0" smtClean="0"/>
              <a:t>Protected</a:t>
            </a:r>
            <a:r>
              <a:rPr lang="zh-CN" altLang="en-US" dirty="0" smtClean="0"/>
              <a:t>：控制跨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的数据访问</a:t>
            </a:r>
            <a:endParaRPr lang="en-US" altLang="zh-CN" dirty="0" smtClean="0"/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en-US" altLang="zh-CN" dirty="0" smtClean="0"/>
              <a:t>Package</a:t>
            </a:r>
            <a:r>
              <a:rPr lang="zh-CN" altLang="en-US" dirty="0" smtClean="0"/>
              <a:t>：数据及权限的交换介质；类</a:t>
            </a:r>
            <a:r>
              <a:rPr lang="en-US" altLang="zh-CN" dirty="0" smtClean="0"/>
              <a:t>policy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访问非保护的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两种方法</a:t>
            </a:r>
            <a:endParaRPr lang="en-US" altLang="zh-CN" dirty="0" smtClean="0"/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en-US" altLang="zh-CN" dirty="0" smtClean="0"/>
              <a:t>package</a:t>
            </a:r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加入到对方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；被对方授权</a:t>
            </a:r>
            <a:endParaRPr lang="en-US" altLang="zh-CN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访问保护的</a:t>
            </a:r>
            <a:r>
              <a:rPr lang="en-US" altLang="zh-CN" dirty="0" smtClean="0"/>
              <a:t>project</a:t>
            </a:r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en-US" altLang="zh-CN" dirty="0" smtClean="0"/>
              <a:t>Package</a:t>
            </a:r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加入到对方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；被对方授权，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加可信，或者设置</a:t>
            </a:r>
            <a:r>
              <a:rPr lang="en-US" altLang="zh-CN" dirty="0" smtClean="0"/>
              <a:t>exception policy</a:t>
            </a:r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数据下载：</a:t>
            </a:r>
            <a:r>
              <a:rPr lang="en-US" altLang="zh-CN" dirty="0"/>
              <a:t> exception policy</a:t>
            </a:r>
            <a:endParaRPr lang="en-US" altLang="zh-CN" dirty="0" smtClean="0"/>
          </a:p>
        </p:txBody>
      </p:sp>
      <p:pic>
        <p:nvPicPr>
          <p:cNvPr id="4" name="图片 25">
            <a:extLst>
              <a:ext uri="{FF2B5EF4-FFF2-40B4-BE49-F238E27FC236}">
                <a16:creationId xmlns="" xmlns:a16="http://schemas.microsoft.com/office/drawing/2014/main" id="{19F67A5A-6A06-E04A-BB46-C958BE8FF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338" y="766655"/>
            <a:ext cx="3556000" cy="8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6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21005800" cy="2286000"/>
          </a:xfrm>
        </p:spPr>
        <p:txBody>
          <a:bodyPr/>
          <a:lstStyle/>
          <a:p>
            <a:pPr algn="l"/>
            <a:r>
              <a:rPr lang="en-US" altLang="zh-CN" dirty="0"/>
              <a:t>Package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963" y="2594213"/>
            <a:ext cx="11944350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98277" y="8732482"/>
            <a:ext cx="14847534" cy="4062652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pPr algn="l"/>
            <a:r>
              <a:rPr lang="zh-CN" altLang="en-US" sz="3600" dirty="0"/>
              <a:t>命令：</a:t>
            </a:r>
            <a:endParaRPr lang="en-US" altLang="zh-CN" sz="36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 dirty="0"/>
              <a:t>create package &lt;name&gt;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 dirty="0"/>
              <a:t>add &lt;</a:t>
            </a:r>
            <a:r>
              <a:rPr lang="en-US" altLang="zh-CN" sz="3600" dirty="0" err="1"/>
              <a:t>objectType</a:t>
            </a:r>
            <a:r>
              <a:rPr lang="en-US" altLang="zh-CN" sz="3600" dirty="0"/>
              <a:t>&gt; &lt;resource&gt; to package with privileges]&lt;</a:t>
            </a:r>
            <a:r>
              <a:rPr lang="en-US" altLang="zh-CN" sz="3600" dirty="0" err="1"/>
              <a:t>privilegelist</a:t>
            </a:r>
            <a:r>
              <a:rPr lang="en-US" altLang="zh-CN" sz="3600" dirty="0"/>
              <a:t>&gt;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 dirty="0"/>
              <a:t>Allow project &lt;name&gt; to install package &lt;name&gt; [ using label &lt;label&gt;]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 dirty="0"/>
              <a:t>Install package &lt;name&gt;</a:t>
            </a:r>
            <a:endParaRPr lang="zh-CN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4872998" y="4889242"/>
            <a:ext cx="6997960" cy="1846660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l"/>
            </a:pPr>
            <a:r>
              <a:rPr lang="en-US" altLang="zh-CN" sz="3600" dirty="0"/>
              <a:t>Label</a:t>
            </a:r>
            <a:r>
              <a:rPr lang="zh-CN" altLang="en-US" sz="3600" dirty="0"/>
              <a:t>鉴权</a:t>
            </a:r>
            <a:endParaRPr lang="en-US" altLang="zh-CN" sz="3600" dirty="0"/>
          </a:p>
          <a:p>
            <a:pPr algn="l"/>
            <a:r>
              <a:rPr lang="en-US" altLang="zh-CN" sz="3600" dirty="0"/>
              <a:t>     </a:t>
            </a:r>
            <a:r>
              <a:rPr lang="zh-CN" altLang="en-US" sz="3600" dirty="0"/>
              <a:t>使用</a:t>
            </a:r>
            <a:r>
              <a:rPr lang="en-US" altLang="zh-CN" sz="3600" dirty="0"/>
              <a:t>Package Allow install</a:t>
            </a:r>
            <a:r>
              <a:rPr lang="zh-CN" altLang="en-US" sz="3600" dirty="0"/>
              <a:t>时指   定的</a:t>
            </a:r>
            <a:r>
              <a:rPr lang="en-US" altLang="zh-CN" sz="3600" dirty="0"/>
              <a:t>Label</a:t>
            </a:r>
            <a:endParaRPr lang="zh-CN" altLang="en-US" sz="3600" dirty="0"/>
          </a:p>
        </p:txBody>
      </p:sp>
      <p:pic>
        <p:nvPicPr>
          <p:cNvPr id="6" name="图片 25">
            <a:extLst>
              <a:ext uri="{FF2B5EF4-FFF2-40B4-BE49-F238E27FC236}">
                <a16:creationId xmlns="" xmlns:a16="http://schemas.microsoft.com/office/drawing/2014/main" id="{19F67A5A-6A06-E04A-BB46-C958BE8FF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338" y="766655"/>
            <a:ext cx="3556000" cy="8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9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5948"/>
            <a:ext cx="21005800" cy="2286000"/>
          </a:xfrm>
        </p:spPr>
        <p:txBody>
          <a:bodyPr/>
          <a:lstStyle/>
          <a:p>
            <a:pPr algn="l"/>
            <a:r>
              <a:rPr lang="zh-CN" altLang="en-US" dirty="0" smtClean="0"/>
              <a:t>数据流向访问控制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18155" y="2223406"/>
            <a:ext cx="14489374" cy="3065072"/>
          </a:xfrm>
        </p:spPr>
        <p:txBody>
          <a:bodyPr vert="horz"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3600" dirty="0"/>
              <a:t>项目空间保护</a:t>
            </a:r>
            <a:endParaRPr lang="en-US" altLang="zh-CN" sz="3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3600" dirty="0"/>
              <a:t>Set </a:t>
            </a:r>
            <a:r>
              <a:rPr lang="en-US" altLang="zh-CN" sz="3600" dirty="0" err="1"/>
              <a:t>ProjectProtection</a:t>
            </a:r>
            <a:r>
              <a:rPr lang="en-US" altLang="zh-CN" sz="3600" dirty="0"/>
              <a:t>=true/false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920" y="6583505"/>
            <a:ext cx="9101040" cy="4107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0068" y="6716229"/>
            <a:ext cx="8792936" cy="3975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11938" y="10967912"/>
            <a:ext cx="3415004" cy="954108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altLang="zh-CN" dirty="0" smtClean="0"/>
              <a:t>Read Up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582131" y="10967912"/>
            <a:ext cx="3937518" cy="954108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altLang="zh-CN" dirty="0" smtClean="0"/>
              <a:t>Write Down</a:t>
            </a:r>
            <a:endParaRPr lang="zh-CN" altLang="en-US" dirty="0"/>
          </a:p>
        </p:txBody>
      </p:sp>
      <p:pic>
        <p:nvPicPr>
          <p:cNvPr id="8" name="图片 25">
            <a:extLst>
              <a:ext uri="{FF2B5EF4-FFF2-40B4-BE49-F238E27FC236}">
                <a16:creationId xmlns="" xmlns:a16="http://schemas.microsoft.com/office/drawing/2014/main" id="{19F67A5A-6A06-E04A-BB46-C958BE8FF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338" y="766655"/>
            <a:ext cx="3556000" cy="8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6140"/>
            <a:ext cx="21005800" cy="2286000"/>
          </a:xfrm>
        </p:spPr>
        <p:txBody>
          <a:bodyPr/>
          <a:lstStyle/>
          <a:p>
            <a:pPr algn="l"/>
            <a:r>
              <a:rPr lang="zh-CN" altLang="en-US" dirty="0" smtClean="0"/>
              <a:t>数据流向访问控制授权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47012901"/>
              </p:ext>
            </p:extLst>
          </p:nvPr>
        </p:nvGraphicFramePr>
        <p:xfrm>
          <a:off x="3665590" y="2888895"/>
          <a:ext cx="16155360" cy="9850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25">
            <a:extLst>
              <a:ext uri="{FF2B5EF4-FFF2-40B4-BE49-F238E27FC236}">
                <a16:creationId xmlns="" xmlns:a16="http://schemas.microsoft.com/office/drawing/2014/main" id="{19F67A5A-6A06-E04A-BB46-C958BE8FFE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338" y="766655"/>
            <a:ext cx="3556000" cy="8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6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5920371"/>
              </p:ext>
            </p:extLst>
          </p:nvPr>
        </p:nvGraphicFramePr>
        <p:xfrm>
          <a:off x="2681581" y="1622672"/>
          <a:ext cx="7021830" cy="10461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直接连接符 4"/>
          <p:cNvCxnSpPr/>
          <p:nvPr/>
        </p:nvCxnSpPr>
        <p:spPr>
          <a:xfrm flipV="1">
            <a:off x="3012563" y="3782023"/>
            <a:ext cx="16373138" cy="6454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文本框 5"/>
          <p:cNvSpPr txBox="1"/>
          <p:nvPr/>
        </p:nvSpPr>
        <p:spPr>
          <a:xfrm>
            <a:off x="11341187" y="10363217"/>
            <a:ext cx="6464046" cy="1027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2874" tIns="142874" rIns="142874" bIns="142874" numCol="1" spcCol="76200" rtlCol="0" anchor="ctr">
            <a:spAutoFit/>
          </a:bodyPr>
          <a:lstStyle/>
          <a:p>
            <a:pPr defTabSz="1168400" latinLnBrk="1"/>
            <a:r>
              <a:rPr lang="zh-CN" altLang="en-US" sz="4800" dirty="0"/>
              <a:t>跨</a:t>
            </a:r>
            <a:r>
              <a:rPr lang="en-US" altLang="zh-CN" sz="4800" dirty="0"/>
              <a:t>project</a:t>
            </a:r>
            <a:r>
              <a:rPr lang="zh-CN" altLang="en-US" sz="4800" dirty="0"/>
              <a:t>的权限检查</a:t>
            </a:r>
          </a:p>
        </p:txBody>
      </p:sp>
      <p:cxnSp>
        <p:nvCxnSpPr>
          <p:cNvPr id="7" name="直接连接符 10"/>
          <p:cNvCxnSpPr/>
          <p:nvPr/>
        </p:nvCxnSpPr>
        <p:spPr>
          <a:xfrm flipV="1">
            <a:off x="3064933" y="9492613"/>
            <a:ext cx="16373138" cy="6454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接连接符 12"/>
          <p:cNvCxnSpPr/>
          <p:nvPr/>
        </p:nvCxnSpPr>
        <p:spPr>
          <a:xfrm flipV="1">
            <a:off x="3038749" y="6693711"/>
            <a:ext cx="16373138" cy="6454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文本框 8"/>
          <p:cNvSpPr txBox="1"/>
          <p:nvPr/>
        </p:nvSpPr>
        <p:spPr>
          <a:xfrm>
            <a:off x="11348417" y="7830729"/>
            <a:ext cx="8787206" cy="1027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2874" tIns="142874" rIns="142874" bIns="142874" numCol="1" spcCol="76200" rtlCol="0" anchor="ctr">
            <a:spAutoFit/>
          </a:bodyPr>
          <a:lstStyle/>
          <a:p>
            <a:pPr defTabSz="1168400" latinLnBrk="1"/>
            <a:r>
              <a:rPr lang="en-US" altLang="zh-CN" sz="4800" dirty="0"/>
              <a:t>ACL</a:t>
            </a:r>
            <a:r>
              <a:rPr lang="zh-CN" altLang="en-US" sz="4800" dirty="0"/>
              <a:t>检查，</a:t>
            </a:r>
            <a:r>
              <a:rPr lang="en-US" altLang="zh-CN" sz="4800" dirty="0"/>
              <a:t>role</a:t>
            </a:r>
            <a:r>
              <a:rPr lang="zh-CN" altLang="en-US" sz="4800" dirty="0"/>
              <a:t>和用户权限叠加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014458" y="4820635"/>
            <a:ext cx="7283268" cy="1027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2874" tIns="142874" rIns="142874" bIns="142874" numCol="1" spcCol="76200" rtlCol="0" anchor="ctr">
            <a:spAutoFit/>
          </a:bodyPr>
          <a:lstStyle/>
          <a:p>
            <a:pPr defTabSz="1168400" latinLnBrk="1"/>
            <a:r>
              <a:rPr lang="en-US" altLang="zh-CN" sz="4800" dirty="0"/>
              <a:t>Policy</a:t>
            </a:r>
            <a:r>
              <a:rPr lang="zh-CN" altLang="en-US" sz="4800" dirty="0"/>
              <a:t>检查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952680" y="1773365"/>
            <a:ext cx="7283268" cy="1027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2874" tIns="142874" rIns="142874" bIns="142874" numCol="1" spcCol="76200" rtlCol="0" anchor="ctr">
            <a:spAutoFit/>
          </a:bodyPr>
          <a:lstStyle/>
          <a:p>
            <a:pPr defTabSz="1168400" latinLnBrk="1"/>
            <a:r>
              <a:rPr lang="en-US" altLang="zh-CN" sz="4800" dirty="0"/>
              <a:t>Label</a:t>
            </a:r>
            <a:r>
              <a:rPr lang="zh-CN" altLang="en-US" sz="4800" dirty="0"/>
              <a:t>检查</a:t>
            </a:r>
          </a:p>
        </p:txBody>
      </p:sp>
      <p:pic>
        <p:nvPicPr>
          <p:cNvPr id="12" name="图片 25">
            <a:extLst>
              <a:ext uri="{FF2B5EF4-FFF2-40B4-BE49-F238E27FC236}">
                <a16:creationId xmlns="" xmlns:a16="http://schemas.microsoft.com/office/drawing/2014/main" id="{19F67A5A-6A06-E04A-BB46-C958BE8FFE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338" y="766655"/>
            <a:ext cx="3556000" cy="8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5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21005800" cy="2286000"/>
          </a:xfrm>
        </p:spPr>
        <p:txBody>
          <a:bodyPr/>
          <a:lstStyle/>
          <a:p>
            <a:pPr algn="l"/>
            <a:r>
              <a:rPr lang="en-US" altLang="zh-CN" dirty="0" smtClean="0"/>
              <a:t>Project</a:t>
            </a:r>
            <a:r>
              <a:rPr lang="zh-CN" altLang="en-US" dirty="0" smtClean="0"/>
              <a:t>内访问控制</a:t>
            </a:r>
            <a:r>
              <a:rPr lang="en-US" altLang="zh-CN" dirty="0" smtClean="0"/>
              <a:t>-</a:t>
            </a:r>
            <a:r>
              <a:rPr lang="zh-CN" altLang="en-US" dirty="0" smtClean="0"/>
              <a:t>增强的</a:t>
            </a:r>
            <a:r>
              <a:rPr lang="en-US" altLang="zh-CN" dirty="0" err="1" smtClean="0"/>
              <a:t>acl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88336" y="3682633"/>
            <a:ext cx="15983712" cy="6278642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增强的</a:t>
            </a:r>
            <a:r>
              <a:rPr lang="en-US" altLang="zh-CN" dirty="0" err="1" smtClean="0"/>
              <a:t>Acl</a:t>
            </a:r>
            <a:endParaRPr lang="en-US" altLang="zh-CN" dirty="0" smtClean="0"/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增加了</a:t>
            </a:r>
            <a:r>
              <a:rPr lang="en-US" altLang="zh-CN" dirty="0" smtClean="0"/>
              <a:t>condition:</a:t>
            </a:r>
          </a:p>
          <a:p>
            <a:pPr marL="2400300" lvl="2" indent="-5715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Grant &lt;</a:t>
            </a:r>
            <a:r>
              <a:rPr lang="en-US" altLang="zh-CN" sz="2800" dirty="0" err="1"/>
              <a:t>priv_list</a:t>
            </a:r>
            <a:r>
              <a:rPr lang="en-US" altLang="zh-CN" sz="2800" dirty="0"/>
              <a:t>&gt; on table &lt;name&gt; to user &lt;</a:t>
            </a:r>
            <a:r>
              <a:rPr lang="en-US" altLang="zh-CN" sz="2800" dirty="0" err="1"/>
              <a:t>user_name</a:t>
            </a:r>
            <a:r>
              <a:rPr lang="en-US" altLang="zh-CN" sz="2800" dirty="0"/>
              <a:t>&gt; </a:t>
            </a:r>
            <a:r>
              <a:rPr lang="en-US" altLang="zh-CN" sz="2800" dirty="0" err="1"/>
              <a:t>privilegeproperties</a:t>
            </a:r>
            <a:r>
              <a:rPr lang="en-US" altLang="zh-CN" sz="2800" dirty="0"/>
              <a:t>("conditions”="</a:t>
            </a:r>
            <a:r>
              <a:rPr lang="en-US" altLang="zh-CN" sz="2800" dirty="0" err="1"/>
              <a:t>acs:SourceIp</a:t>
            </a:r>
            <a:r>
              <a:rPr lang="en-US" altLang="zh-CN" sz="2800" dirty="0"/>
              <a:t> in ('10.10.10.10','10.10.10.10/4’)", "policy”="true")</a:t>
            </a:r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增加了授权合规检查；</a:t>
            </a:r>
            <a:endParaRPr lang="en-US" altLang="zh-CN" dirty="0" smtClean="0"/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增加了过期时间和过期权限的回收</a:t>
            </a:r>
            <a:r>
              <a:rPr lang="en-US" altLang="zh-CN" dirty="0" smtClean="0"/>
              <a:t> :</a:t>
            </a:r>
            <a:endParaRPr lang="zh-CN" altLang="en-US" dirty="0" smtClean="0"/>
          </a:p>
          <a:p>
            <a:pPr marL="2400300" lvl="2" indent="-5715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grant &lt;</a:t>
            </a:r>
            <a:r>
              <a:rPr lang="en-US" altLang="zh-CN" sz="2800" dirty="0" err="1"/>
              <a:t>priv_list</a:t>
            </a:r>
            <a:r>
              <a:rPr lang="en-US" altLang="zh-CN" sz="2800" dirty="0"/>
              <a:t>&gt; on table &lt;name&gt; to user &lt;</a:t>
            </a:r>
            <a:r>
              <a:rPr lang="en-US" altLang="zh-CN" sz="2800" dirty="0" err="1"/>
              <a:t>user_name</a:t>
            </a:r>
            <a:r>
              <a:rPr lang="en-US" altLang="zh-CN" sz="2800" dirty="0"/>
              <a:t>&gt; </a:t>
            </a:r>
            <a:r>
              <a:rPr lang="en-US" altLang="zh-CN" sz="2800" dirty="0" err="1"/>
              <a:t>privilegeproperties</a:t>
            </a:r>
            <a:r>
              <a:rPr lang="en-US" altLang="zh-CN" sz="2800" dirty="0"/>
              <a:t>("expire”="14”)</a:t>
            </a:r>
          </a:p>
          <a:p>
            <a:pPr marL="2400300" lvl="2" indent="-571500" algn="l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lvl="2" algn="l"/>
            <a:endParaRPr lang="en-US" altLang="zh-CN" sz="2800" dirty="0"/>
          </a:p>
        </p:txBody>
      </p:sp>
      <p:pic>
        <p:nvPicPr>
          <p:cNvPr id="5" name="图片 25">
            <a:extLst>
              <a:ext uri="{FF2B5EF4-FFF2-40B4-BE49-F238E27FC236}">
                <a16:creationId xmlns="" xmlns:a16="http://schemas.microsoft.com/office/drawing/2014/main" id="{19F67A5A-6A06-E04A-BB46-C958BE8FF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338" y="766655"/>
            <a:ext cx="3556000" cy="8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6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044"/>
            <a:ext cx="21005800" cy="2286000"/>
          </a:xfrm>
        </p:spPr>
        <p:txBody>
          <a:bodyPr/>
          <a:lstStyle/>
          <a:p>
            <a:pPr algn="l"/>
            <a:r>
              <a:rPr lang="zh-CN" altLang="en-US" dirty="0" smtClean="0"/>
              <a:t>跨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细粒度权限控制</a:t>
            </a:r>
            <a:r>
              <a:rPr lang="en-US" altLang="zh-CN" dirty="0" smtClean="0"/>
              <a:t>(</a:t>
            </a:r>
            <a:r>
              <a:rPr lang="zh-CN" altLang="en-US" dirty="0" smtClean="0"/>
              <a:t>查询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94560" y="3895344"/>
            <a:ext cx="20116800" cy="8771632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增加细粒度授权</a:t>
            </a:r>
            <a:r>
              <a:rPr lang="en-US" altLang="zh-CN" dirty="0" smtClean="0"/>
              <a:t>:</a:t>
            </a:r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Grant/revoke  &lt;</a:t>
            </a:r>
            <a:r>
              <a:rPr lang="en-US" altLang="zh-CN" sz="2800" dirty="0" err="1"/>
              <a:t>priv_list</a:t>
            </a:r>
            <a:r>
              <a:rPr lang="en-US" altLang="zh-CN" sz="2800" dirty="0"/>
              <a:t>&gt; on table &lt;name&gt; to </a:t>
            </a:r>
            <a:r>
              <a:rPr lang="en-US" altLang="zh-CN" sz="2800" dirty="0" err="1"/>
              <a:t>user|role</a:t>
            </a:r>
            <a:r>
              <a:rPr lang="en-US" altLang="zh-CN" sz="2800" dirty="0"/>
              <a:t> &lt;</a:t>
            </a:r>
            <a:r>
              <a:rPr lang="en-US" altLang="zh-CN" sz="2800" dirty="0" err="1"/>
              <a:t>user_name</a:t>
            </a:r>
            <a:r>
              <a:rPr lang="en-US" altLang="zh-CN" sz="2800" dirty="0"/>
              <a:t>&gt; PRIVILEGEPROPERTIES("</a:t>
            </a:r>
            <a:r>
              <a:rPr lang="en-US" altLang="zh-CN" sz="2800" dirty="0" err="1"/>
              <a:t>refobject</a:t>
            </a:r>
            <a:r>
              <a:rPr lang="en-US" altLang="zh-CN" sz="2800" dirty="0"/>
              <a:t>”="true”,"</a:t>
            </a:r>
            <a:r>
              <a:rPr lang="en-US" altLang="zh-CN" sz="2800" dirty="0" err="1"/>
              <a:t>refproject</a:t>
            </a:r>
            <a:r>
              <a:rPr lang="en-US" altLang="zh-CN" sz="2800" dirty="0"/>
              <a:t>”=”&lt;</a:t>
            </a:r>
            <a:r>
              <a:rPr lang="en-US" altLang="zh-CN" sz="2800" dirty="0" err="1"/>
              <a:t>project_name</a:t>
            </a:r>
            <a:r>
              <a:rPr lang="en-US" altLang="zh-CN" sz="2800" dirty="0"/>
              <a:t>&gt;”,"package”=”&lt;</a:t>
            </a:r>
            <a:r>
              <a:rPr lang="en-US" altLang="zh-CN" sz="2800" dirty="0" err="1"/>
              <a:t>pkg_name</a:t>
            </a:r>
            <a:r>
              <a:rPr lang="en-US" altLang="zh-CN" sz="2800" dirty="0"/>
              <a:t>&gt;")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增加细粒度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授权：</a:t>
            </a:r>
            <a:endParaRPr lang="en-US" altLang="zh-CN" dirty="0" smtClean="0"/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Grant/revoke  label &lt;</a:t>
            </a:r>
            <a:r>
              <a:rPr lang="en-US" altLang="zh-CN" sz="2800" dirty="0" err="1"/>
              <a:t>num</a:t>
            </a:r>
            <a:r>
              <a:rPr lang="en-US" altLang="zh-CN" sz="2800" dirty="0"/>
              <a:t>&gt; on table &lt;name&gt;[(&lt;column list&gt;)] to </a:t>
            </a:r>
            <a:r>
              <a:rPr lang="en-US" altLang="zh-CN" sz="2800" dirty="0" err="1"/>
              <a:t>user|role</a:t>
            </a:r>
            <a:r>
              <a:rPr lang="en-US" altLang="zh-CN" sz="2800" dirty="0"/>
              <a:t> &lt;name&gt; PRIVILEGEPROPERTIES("</a:t>
            </a:r>
            <a:r>
              <a:rPr lang="en-US" altLang="zh-CN" sz="2800" dirty="0" err="1"/>
              <a:t>refobject</a:t>
            </a:r>
            <a:r>
              <a:rPr lang="en-US" altLang="zh-CN" sz="2800" dirty="0"/>
              <a:t>”="true”,"</a:t>
            </a:r>
            <a:r>
              <a:rPr lang="en-US" altLang="zh-CN" sz="2800" dirty="0" err="1"/>
              <a:t>refproject</a:t>
            </a:r>
            <a:r>
              <a:rPr lang="en-US" altLang="zh-CN" sz="2800" dirty="0"/>
              <a:t>”=”&lt;</a:t>
            </a:r>
            <a:r>
              <a:rPr lang="en-US" altLang="zh-CN" sz="2800" dirty="0" err="1"/>
              <a:t>project_name</a:t>
            </a:r>
            <a:r>
              <a:rPr lang="en-US" altLang="zh-CN" sz="2800" dirty="0"/>
              <a:t>&gt;”,"package”=”&lt;</a:t>
            </a:r>
            <a:r>
              <a:rPr lang="en-US" altLang="zh-CN" sz="2800" dirty="0" err="1"/>
              <a:t>pkg_name</a:t>
            </a:r>
            <a:r>
              <a:rPr lang="en-US" altLang="zh-CN" sz="2800" dirty="0"/>
              <a:t>&gt;")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增加跨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的细粒度权限查询：</a:t>
            </a:r>
            <a:endParaRPr lang="en-US" altLang="zh-CN" dirty="0"/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show [label] grants for user &lt;name&gt; PRIVILEGEPROPERTIES ("</a:t>
            </a:r>
            <a:r>
              <a:rPr lang="en-US" altLang="zh-CN" sz="2800" dirty="0" err="1"/>
              <a:t>refobject</a:t>
            </a:r>
            <a:r>
              <a:rPr lang="en-US" altLang="zh-CN" sz="2800" dirty="0"/>
              <a:t>”="true", "</a:t>
            </a:r>
            <a:r>
              <a:rPr lang="en-US" altLang="zh-CN" sz="2800" dirty="0" err="1"/>
              <a:t>refproject</a:t>
            </a:r>
            <a:r>
              <a:rPr lang="en-US" altLang="zh-CN" sz="2800" dirty="0"/>
              <a:t>”=”&lt;project&gt;”)</a:t>
            </a:r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show [label] grants for table &lt;name&gt; PRIVILEGEPROPERTIES("</a:t>
            </a:r>
            <a:r>
              <a:rPr lang="en-US" altLang="zh-CN" sz="2800" dirty="0" err="1"/>
              <a:t>refobject</a:t>
            </a:r>
            <a:r>
              <a:rPr lang="en-US" altLang="zh-CN" sz="2800" dirty="0"/>
              <a:t>”="true", "</a:t>
            </a:r>
            <a:r>
              <a:rPr lang="en-US" altLang="zh-CN" sz="2800" dirty="0" err="1"/>
              <a:t>refproject</a:t>
            </a:r>
            <a:r>
              <a:rPr lang="en-US" altLang="zh-CN" sz="2800" dirty="0"/>
              <a:t>”=”&lt;project&gt;”)</a:t>
            </a:r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show [label] grants on table &lt;name&gt; for user &lt;name&gt; PRIVILEGEPROPERTIES ("</a:t>
            </a:r>
            <a:r>
              <a:rPr lang="en-US" altLang="zh-CN" sz="2800" dirty="0" err="1"/>
              <a:t>refobject</a:t>
            </a:r>
            <a:r>
              <a:rPr lang="en-US" altLang="zh-CN" sz="2800" dirty="0"/>
              <a:t>”="true", "</a:t>
            </a:r>
            <a:r>
              <a:rPr lang="en-US" altLang="zh-CN" sz="2800" dirty="0" err="1"/>
              <a:t>refproject</a:t>
            </a:r>
            <a:r>
              <a:rPr lang="en-US" altLang="zh-CN" sz="2800" dirty="0"/>
              <a:t>”=“&lt;project&gt;")</a:t>
            </a:r>
            <a:endParaRPr lang="zh-CN" altLang="en-US" sz="28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增加多种条件下的</a:t>
            </a:r>
            <a:r>
              <a:rPr lang="en-US" altLang="zh-CN" dirty="0" smtClean="0"/>
              <a:t>package</a:t>
            </a:r>
            <a:r>
              <a:rPr lang="zh-CN" altLang="en-US" dirty="0" smtClean="0"/>
              <a:t>内容查询：</a:t>
            </a:r>
            <a:endParaRPr lang="en-US" altLang="zh-CN" dirty="0" smtClean="0"/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describe package &lt;</a:t>
            </a:r>
            <a:r>
              <a:rPr lang="en-US" altLang="zh-CN" sz="2800" dirty="0" err="1"/>
              <a:t>pkg</a:t>
            </a:r>
            <a:r>
              <a:rPr lang="en-US" altLang="zh-CN" sz="2800" dirty="0"/>
              <a:t> name&gt; PRIVILEGEPROPERTIES ("</a:t>
            </a:r>
            <a:r>
              <a:rPr lang="en-US" altLang="zh-CN" sz="2800" dirty="0" err="1"/>
              <a:t>allowedonly</a:t>
            </a:r>
            <a:r>
              <a:rPr lang="en-US" altLang="zh-CN" sz="2800" dirty="0"/>
              <a:t>”="true")</a:t>
            </a:r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en-US" altLang="zh-CN" sz="2800" dirty="0"/>
              <a:t>describe package &lt;</a:t>
            </a:r>
            <a:r>
              <a:rPr lang="en-US" altLang="zh-CN" sz="2800" dirty="0" err="1"/>
              <a:t>pkg</a:t>
            </a:r>
            <a:r>
              <a:rPr lang="en-US" altLang="zh-CN" sz="2800" dirty="0"/>
              <a:t> name&gt; PRIVILEGEPROPERTIES ("</a:t>
            </a:r>
            <a:r>
              <a:rPr lang="en-US" altLang="zh-CN" sz="2800" dirty="0" err="1"/>
              <a:t>contentonly</a:t>
            </a:r>
            <a:r>
              <a:rPr lang="en-US" altLang="zh-CN" sz="2800" dirty="0"/>
              <a:t>”="true")</a:t>
            </a:r>
            <a:endParaRPr lang="zh-CN" altLang="en-US" sz="28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zh-CN" altLang="en-US" sz="2800" dirty="0"/>
          </a:p>
          <a:p>
            <a:pPr marL="1485900" lvl="1" indent="-571500" algn="l"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  <p:pic>
        <p:nvPicPr>
          <p:cNvPr id="4" name="图片 25">
            <a:extLst>
              <a:ext uri="{FF2B5EF4-FFF2-40B4-BE49-F238E27FC236}">
                <a16:creationId xmlns="" xmlns:a16="http://schemas.microsoft.com/office/drawing/2014/main" id="{19F67A5A-6A06-E04A-BB46-C958BE8FF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338" y="766655"/>
            <a:ext cx="3556000" cy="8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9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82" y="6140"/>
            <a:ext cx="21005800" cy="2286000"/>
          </a:xfrm>
        </p:spPr>
        <p:txBody>
          <a:bodyPr>
            <a:normAutofit/>
          </a:bodyPr>
          <a:lstStyle/>
          <a:p>
            <a:pPr algn="l"/>
            <a:r>
              <a:rPr lang="zh-CN" altLang="en-US" sz="6000" dirty="0"/>
              <a:t>增加</a:t>
            </a:r>
            <a:r>
              <a:rPr lang="en-US" altLang="zh-CN" sz="6000" dirty="0"/>
              <a:t>download</a:t>
            </a:r>
            <a:r>
              <a:rPr lang="zh-CN" altLang="en-US" sz="6000" dirty="0"/>
              <a:t>权限</a:t>
            </a:r>
            <a:r>
              <a:rPr lang="en-US" altLang="zh-CN" sz="6000" dirty="0"/>
              <a:t> &amp;</a:t>
            </a:r>
            <a:r>
              <a:rPr lang="zh-CN" altLang="en-US" sz="6000" dirty="0"/>
              <a:t/>
            </a:r>
            <a:br>
              <a:rPr lang="zh-CN" altLang="en-US" sz="6000" dirty="0"/>
            </a:br>
            <a:r>
              <a:rPr lang="zh-CN" altLang="en-US" sz="6000" dirty="0"/>
              <a:t>增加</a:t>
            </a:r>
            <a:r>
              <a:rPr lang="en-US" altLang="zh-CN" sz="6000" dirty="0"/>
              <a:t>Label security </a:t>
            </a:r>
            <a:r>
              <a:rPr lang="zh-CN" altLang="en-US" sz="6000" dirty="0"/>
              <a:t>对角色支持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1100" y="4451275"/>
            <a:ext cx="1765740" cy="2161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2891100" y="6612774"/>
            <a:ext cx="2396360" cy="1169552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pPr defTabSz="1828800"/>
            <a:r>
              <a:rPr lang="zh-CN" altLang="en-US" sz="3200" dirty="0">
                <a:solidFill>
                  <a:prstClr val="black"/>
                </a:solidFill>
              </a:rPr>
              <a:t>员工</a:t>
            </a:r>
            <a:r>
              <a:rPr lang="en-US" altLang="zh-CN" sz="3200" dirty="0">
                <a:solidFill>
                  <a:prstClr val="black"/>
                </a:solidFill>
              </a:rPr>
              <a:t>tony</a:t>
            </a:r>
            <a:r>
              <a:rPr lang="zh-CN" altLang="en-US" sz="3200" dirty="0">
                <a:solidFill>
                  <a:prstClr val="black"/>
                </a:solidFill>
              </a:rPr>
              <a:t>：</a:t>
            </a:r>
            <a:endParaRPr lang="en-US" altLang="zh-CN" sz="3200" dirty="0">
              <a:solidFill>
                <a:prstClr val="black"/>
              </a:solidFill>
            </a:endParaRPr>
          </a:p>
          <a:p>
            <a:pPr defTabSz="1828800"/>
            <a:r>
              <a:rPr lang="en-US" altLang="zh-CN" sz="3200" dirty="0">
                <a:solidFill>
                  <a:prstClr val="black"/>
                </a:solidFill>
              </a:rPr>
              <a:t>Label=1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49152" y="4432319"/>
            <a:ext cx="1765740" cy="2161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8649152" y="6593818"/>
            <a:ext cx="2396360" cy="1169552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pPr defTabSz="1828800"/>
            <a:r>
              <a:rPr lang="zh-CN" altLang="en-US" sz="3200" dirty="0">
                <a:solidFill>
                  <a:prstClr val="black"/>
                </a:solidFill>
              </a:rPr>
              <a:t>开发者：</a:t>
            </a:r>
            <a:endParaRPr lang="en-US" altLang="zh-CN" sz="3200" dirty="0">
              <a:solidFill>
                <a:prstClr val="black"/>
              </a:solidFill>
            </a:endParaRPr>
          </a:p>
          <a:p>
            <a:pPr defTabSz="1828800"/>
            <a:r>
              <a:rPr lang="en-US" altLang="zh-CN" sz="3200" dirty="0">
                <a:solidFill>
                  <a:prstClr val="black"/>
                </a:solidFill>
              </a:rPr>
              <a:t>Label=1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757096"/>
              </p:ext>
            </p:extLst>
          </p:nvPr>
        </p:nvGraphicFramePr>
        <p:xfrm>
          <a:off x="15765078" y="4107946"/>
          <a:ext cx="4354788" cy="7547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424"/>
                <a:gridCol w="1387364"/>
              </a:tblGrid>
              <a:tr h="838556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字段名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Label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556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用户</a:t>
                      </a:r>
                      <a:r>
                        <a:rPr lang="en-US" altLang="zh-CN" sz="3200" dirty="0" smtClean="0"/>
                        <a:t>ID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838556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姓名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1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838556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身份证号码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3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8556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手机号码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4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8556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性别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1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838556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住址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3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8556">
                <a:tc>
                  <a:txBody>
                    <a:bodyPr/>
                    <a:lstStyle/>
                    <a:p>
                      <a:r>
                        <a:rPr lang="zh-CN" altLang="en-US" sz="3200" dirty="0" smtClean="0"/>
                        <a:t>是否有车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2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838556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……</a:t>
                      </a:r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602630" y="8844363"/>
            <a:ext cx="10086144" cy="7194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42874" tIns="142874" rIns="142874" bIns="142874" numCol="1" spcCol="76200" rtlCol="0" anchor="ctr">
            <a:spAutoFit/>
          </a:bodyPr>
          <a:lstStyle/>
          <a:p>
            <a:pPr defTabSz="1168400" latinLnBrk="1"/>
            <a:r>
              <a:rPr lang="en-US" altLang="zh-CN" sz="2800" dirty="0"/>
              <a:t>Grant label 4 on table </a:t>
            </a:r>
            <a:r>
              <a:rPr lang="en-US" altLang="zh-CN" sz="2800" dirty="0" err="1"/>
              <a:t>customerinfo</a:t>
            </a:r>
            <a:r>
              <a:rPr lang="en-US" altLang="zh-CN" sz="2800" dirty="0"/>
              <a:t>(</a:t>
            </a:r>
            <a:r>
              <a:rPr lang="zh-CN" altLang="en-US" sz="2800" dirty="0"/>
              <a:t>手机号码</a:t>
            </a:r>
            <a:r>
              <a:rPr lang="en-US" altLang="zh-CN" sz="2800" dirty="0"/>
              <a:t>) to role </a:t>
            </a:r>
            <a:r>
              <a:rPr lang="zh-CN" altLang="en-US" sz="2800" dirty="0"/>
              <a:t>开发者</a:t>
            </a:r>
            <a:r>
              <a:rPr lang="en-US" altLang="zh-CN" sz="2800" dirty="0"/>
              <a:t> ;</a:t>
            </a:r>
            <a:endParaRPr lang="zh-CN" altLang="en-US" sz="2800" dirty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5557919" y="6082744"/>
            <a:ext cx="25149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9" idx="1"/>
          </p:cNvCxnSpPr>
          <p:nvPr/>
        </p:nvCxnSpPr>
        <p:spPr>
          <a:xfrm>
            <a:off x="10504782" y="6247415"/>
            <a:ext cx="5260296" cy="16340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图片 25">
            <a:extLst>
              <a:ext uri="{FF2B5EF4-FFF2-40B4-BE49-F238E27FC236}">
                <a16:creationId xmlns="" xmlns:a16="http://schemas.microsoft.com/office/drawing/2014/main" id="{19F67A5A-6A06-E04A-BB46-C958BE8FF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338" y="766655"/>
            <a:ext cx="3556000" cy="8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3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31">
            <a:extLst>
              <a:ext uri="{FF2B5EF4-FFF2-40B4-BE49-F238E27FC236}">
                <a16:creationId xmlns="" xmlns:a16="http://schemas.microsoft.com/office/drawing/2014/main" id="{3FF4BE14-9B39-FD49-AEA2-3401746FF452}"/>
              </a:ext>
            </a:extLst>
          </p:cNvPr>
          <p:cNvSpPr/>
          <p:nvPr/>
        </p:nvSpPr>
        <p:spPr>
          <a:xfrm>
            <a:off x="0" y="323165"/>
            <a:ext cx="8471020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rPr lang="en-US" altLang="zh-CN" sz="6000" spc="0" dirty="0" err="1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Helvetica Light"/>
              </a:rPr>
              <a:t>Hadoop</a:t>
            </a:r>
            <a:r>
              <a:rPr lang="zh-CN" altLang="en-US" sz="6000" spc="0" dirty="0">
                <a:solidFill>
                  <a:srgbClr val="53585F"/>
                </a:solidFill>
                <a:latin typeface="Microsoft YaHei"/>
                <a:ea typeface="Microsoft YaHei"/>
                <a:cs typeface="Microsoft YaHei"/>
              </a:rPr>
              <a:t>被攻击事件回顾</a:t>
            </a:r>
            <a:endParaRPr sz="6000" spc="0" dirty="0">
              <a:solidFill>
                <a:srgbClr val="53585F"/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4" name="图片 25">
            <a:extLst>
              <a:ext uri="{FF2B5EF4-FFF2-40B4-BE49-F238E27FC236}">
                <a16:creationId xmlns="" xmlns:a16="http://schemas.microsoft.com/office/drawing/2014/main" id="{19F67A5A-6A06-E04A-BB46-C958BE8FF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338" y="766655"/>
            <a:ext cx="3556000" cy="83530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483851" y="9538372"/>
            <a:ext cx="13474062" cy="1938992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dirty="0">
                <a:hlinkClick r:id="rId3"/>
              </a:rPr>
              <a:t>https://yq.aliyun.com/articles/69125</a:t>
            </a:r>
            <a:endParaRPr lang="en-US" altLang="zh-CN" sz="2400" dirty="0"/>
          </a:p>
          <a:p>
            <a:r>
              <a:rPr lang="en-US" altLang="zh-CN" sz="2400" dirty="0">
                <a:hlinkClick r:id="rId4"/>
              </a:rPr>
              <a:t>https://yq.aliyun.com/articles/94566</a:t>
            </a:r>
            <a:endParaRPr lang="en-US" altLang="zh-CN" sz="2400" dirty="0"/>
          </a:p>
          <a:p>
            <a:r>
              <a:rPr lang="en-US" altLang="zh-CN" sz="2400" dirty="0">
                <a:hlinkClick r:id="rId5"/>
              </a:rPr>
              <a:t>https://yq.aliyun.com/articles/590664</a:t>
            </a:r>
            <a:endParaRPr lang="en-US" altLang="zh-CN" sz="2400" dirty="0"/>
          </a:p>
          <a:p>
            <a:r>
              <a:rPr lang="en-US" altLang="zh-CN" sz="2400" dirty="0">
                <a:hlinkClick r:id="rId6"/>
              </a:rPr>
              <a:t>https://securityaffairs.co/wordpress/59671/hacking/unsecure-hadoop-distributed-file-system.html</a:t>
            </a:r>
            <a:endParaRPr lang="en-US" altLang="zh-CN" sz="2400" dirty="0"/>
          </a:p>
          <a:p>
            <a:r>
              <a:rPr lang="en-US" altLang="zh-CN" sz="2400" dirty="0">
                <a:hlinkClick r:id="rId7"/>
              </a:rPr>
              <a:t>https://blog.shodan.io/the-hdfs-juggernaut/</a:t>
            </a:r>
            <a:endParaRPr lang="en-US" altLang="zh-CN" sz="2400" dirty="0"/>
          </a:p>
        </p:txBody>
      </p:sp>
      <p:pic>
        <p:nvPicPr>
          <p:cNvPr id="15" name="图片 14" descr="hdfs-map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01" y="2316101"/>
            <a:ext cx="14035930" cy="640038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789" y="4366132"/>
            <a:ext cx="10608742" cy="435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529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966586" y="478647"/>
            <a:ext cx="21933476" cy="1186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 anchor="ctr">
            <a:normAutofit/>
          </a:bodyPr>
          <a:lstStyle/>
          <a:p>
            <a:pPr defTabSz="1828704">
              <a:lnSpc>
                <a:spcPct val="90000"/>
              </a:lnSpc>
              <a:defRPr sz="600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en-US" sz="6000" dirty="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数据安全与计算安全</a:t>
            </a:r>
            <a:r>
              <a:rPr lang="zh-CN" altLang="en-US" sz="6000" dirty="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altLang="zh-CN" sz="6000" dirty="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–</a:t>
            </a:r>
            <a:r>
              <a:rPr lang="zh-CN" altLang="en-US" sz="6000" dirty="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数据访问与安全</a:t>
            </a:r>
            <a:endParaRPr lang="en-US" altLang="zh-CN" sz="6000" dirty="0">
              <a:solidFill>
                <a:srgbClr val="5358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336" y="766648"/>
            <a:ext cx="3556000" cy="835304"/>
          </a:xfrm>
          <a:prstGeom prst="rect">
            <a:avLst/>
          </a:prstGeom>
        </p:spPr>
      </p:pic>
      <p:sp>
        <p:nvSpPr>
          <p:cNvPr id="8" name="不touch用户数据秘钥,依赖KMS存储…"/>
          <p:cNvSpPr txBox="1">
            <a:spLocks/>
          </p:cNvSpPr>
          <p:nvPr/>
        </p:nvSpPr>
        <p:spPr>
          <a:xfrm>
            <a:off x="1114223" y="6706244"/>
            <a:ext cx="10199722" cy="6321480"/>
          </a:xfrm>
          <a:prstGeom prst="rect">
            <a:avLst/>
          </a:prstGeom>
        </p:spPr>
        <p:txBody>
          <a:bodyPr lIns="182880" tIns="91440" rIns="182880" bIns="91440" anchor="t">
            <a:noAutofit/>
          </a:bodyPr>
          <a:lstStyle>
            <a:lvl1pPr marL="31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Tx/>
              <a:buChar char="•"/>
              <a:defRPr sz="25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Tx/>
              <a:buChar char="•"/>
              <a:defRPr sz="25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952499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Tx/>
              <a:buChar char="•"/>
              <a:defRPr sz="25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269999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Tx/>
              <a:buChar char="•"/>
              <a:defRPr sz="25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587499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Tx/>
              <a:buChar char="•"/>
              <a:defRPr sz="25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1904998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Tx/>
              <a:buChar char="•"/>
              <a:defRPr sz="25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2222498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Tx/>
              <a:buChar char="•"/>
              <a:defRPr sz="25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2539998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Tx/>
              <a:buChar char="•"/>
              <a:defRPr sz="25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2857497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Tx/>
              <a:buChar char="•"/>
              <a:defRPr sz="25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1371600" lvl="1" indent="-457200" defTabSz="18288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touch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用户数据秘钥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KMS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</a:p>
          <a:p>
            <a:pPr marL="1371600" lvl="1" indent="-457200" defTabSz="18288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用户使用完全透明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写行为自动触发加密</a:t>
            </a:r>
          </a:p>
          <a:p>
            <a:pPr marL="1371600" lvl="1" indent="-457200" defTabSz="18288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AES CTR(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 RC4</a:t>
            </a:r>
          </a:p>
          <a:p>
            <a:pPr marL="1371600" lvl="1" indent="-457200" defTabSz="18288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目前针对阿里云外部客户开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放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18078" y="6025315"/>
            <a:ext cx="11081984" cy="700241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文本框 9"/>
          <p:cNvSpPr txBox="1"/>
          <p:nvPr/>
        </p:nvSpPr>
        <p:spPr>
          <a:xfrm>
            <a:off x="1377402" y="5885509"/>
            <a:ext cx="9936540" cy="82073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76200" rtlCol="0" anchor="ctr">
            <a:spAutoFit/>
          </a:bodyPr>
          <a:lstStyle/>
          <a:p>
            <a:pPr defTabSz="1651000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数据存储 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 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采用加密技术隔离数据存储</a:t>
            </a:r>
          </a:p>
        </p:txBody>
      </p:sp>
      <p:sp>
        <p:nvSpPr>
          <p:cNvPr id="7" name="文本框 9"/>
          <p:cNvSpPr txBox="1"/>
          <p:nvPr/>
        </p:nvSpPr>
        <p:spPr>
          <a:xfrm>
            <a:off x="1229767" y="1802435"/>
            <a:ext cx="19541770" cy="31290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76200" rtlCol="0" anchor="ctr">
            <a:spAutoFit/>
          </a:bodyPr>
          <a:lstStyle/>
          <a:p>
            <a:pPr marL="914400" indent="-914400" algn="l" defTabSz="1651000">
              <a:buFontTx/>
              <a:buAutoNum type="arabicPeriod"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数据（盘古）的访问，有一个认证过程（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capability based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828800" lvl="1" indent="-914400" algn="l" defTabSz="165100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Capability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在数据创建期间由盘古分配，记录在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Meta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内部</a:t>
            </a:r>
            <a:endParaRPr lang="en-US" altLang="zh-CN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1828800" lvl="1" indent="-914400" algn="l" defTabSz="16510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访问盘古需要传入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Capability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828800" lvl="1" indent="-914400" algn="l" defTabSz="165100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Capability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使用严格与用户分开，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保证不泄露</a:t>
            </a:r>
          </a:p>
        </p:txBody>
      </p:sp>
    </p:spTree>
    <p:extLst>
      <p:ext uri="{BB962C8B-B14F-4D97-AF65-F5344CB8AC3E}">
        <p14:creationId xmlns:p14="http://schemas.microsoft.com/office/powerpoint/2010/main" val="2763042525"/>
      </p:ext>
    </p:extLst>
  </p:cSld>
  <p:clrMapOvr>
    <a:masterClrMapping/>
  </p:clrMapOvr>
  <p:transition spd="slow" advTm="3337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89100" y="0"/>
            <a:ext cx="21005800" cy="2286000"/>
          </a:xfrm>
        </p:spPr>
        <p:txBody>
          <a:bodyPr>
            <a:normAutofit/>
          </a:bodyPr>
          <a:lstStyle/>
          <a:p>
            <a:r>
              <a:rPr lang="zh-CN" altLang="en-US" sz="6600" dirty="0">
                <a:solidFill>
                  <a:srgbClr val="000000"/>
                </a:solidFill>
              </a:rPr>
              <a:t>数据访问控制</a:t>
            </a:r>
            <a:r>
              <a:rPr lang="zh-CN" altLang="en-US" sz="6600" dirty="0" smtClean="0">
                <a:solidFill>
                  <a:srgbClr val="000000"/>
                </a:solidFill>
              </a:rPr>
              <a:t>机制 </a:t>
            </a:r>
            <a:r>
              <a:rPr lang="en-US" altLang="zh-CN" sz="6600" dirty="0" smtClean="0">
                <a:solidFill>
                  <a:srgbClr val="000000"/>
                </a:solidFill>
              </a:rPr>
              <a:t>– </a:t>
            </a:r>
            <a:r>
              <a:rPr lang="zh-CN" altLang="en-US" sz="6600" dirty="0" smtClean="0">
                <a:solidFill>
                  <a:srgbClr val="000000"/>
                </a:solidFill>
              </a:rPr>
              <a:t>沙箱保护</a:t>
            </a:r>
            <a:endParaRPr lang="zh-CN" altLang="en-US" sz="6600" dirty="0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35509" y="2601534"/>
            <a:ext cx="21247510" cy="1620957"/>
          </a:xfrm>
          <a:prstGeom prst="rect">
            <a:avLst/>
          </a:prstGeom>
        </p:spPr>
        <p:txBody>
          <a:bodyPr wrap="square" lIns="182880" tIns="91440" rIns="182880" bIns="9144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3200" dirty="0" err="1" smtClean="0"/>
              <a:t>MaxCompute</a:t>
            </a:r>
            <a:r>
              <a:rPr lang="zh-CN" altLang="en-US" sz="3200" dirty="0" smtClean="0"/>
              <a:t>中</a:t>
            </a:r>
            <a:r>
              <a:rPr lang="zh-CN" altLang="en-US" sz="3200" dirty="0"/>
              <a:t>所有计算是在受限的沙箱中运行的</a:t>
            </a:r>
            <a:r>
              <a:rPr lang="zh-CN" altLang="en-US" sz="3200" dirty="0" smtClean="0"/>
              <a:t>，多层次的应用沙箱，从</a:t>
            </a:r>
            <a:r>
              <a:rPr lang="en-US" altLang="zh-CN" sz="3200" dirty="0" smtClean="0"/>
              <a:t>KVM</a:t>
            </a:r>
            <a:r>
              <a:rPr lang="zh-CN" altLang="en-US" sz="3200" dirty="0" smtClean="0"/>
              <a:t>级到</a:t>
            </a:r>
            <a:r>
              <a:rPr lang="en-US" altLang="zh-CN" sz="3200" dirty="0" smtClean="0"/>
              <a:t>Kernel</a:t>
            </a:r>
            <a:r>
              <a:rPr lang="zh-CN" altLang="en-US" sz="3200" dirty="0" smtClean="0"/>
              <a:t>级。系统</a:t>
            </a:r>
            <a:r>
              <a:rPr lang="zh-CN" altLang="en-US" sz="3200" dirty="0"/>
              <a:t>沙箱配合鉴权管理机制，用来保证数据的</a:t>
            </a:r>
            <a:r>
              <a:rPr lang="zh-CN" altLang="en-US" sz="3200" dirty="0" smtClean="0"/>
              <a:t>安全，以避免出现内部人员恶意或粗心造成服务器故障。</a:t>
            </a:r>
            <a:endParaRPr lang="zh-CN" altLang="en-US" sz="3200" dirty="0"/>
          </a:p>
        </p:txBody>
      </p:sp>
      <p:pic>
        <p:nvPicPr>
          <p:cNvPr id="3074" name="Picture 2" descr="图片 黑客 图标 的图像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02" y="6392299"/>
            <a:ext cx="2438400" cy="243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下箭头 2"/>
          <p:cNvSpPr/>
          <p:nvPr/>
        </p:nvSpPr>
        <p:spPr>
          <a:xfrm rot="16200000">
            <a:off x="5335385" y="6096916"/>
            <a:ext cx="573862" cy="3031824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83910" y="4837473"/>
            <a:ext cx="15662788" cy="6902246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82880" tIns="91440" rIns="182880" bIns="91440"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71878" y="6488668"/>
            <a:ext cx="3008318" cy="954107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r>
              <a:rPr lang="zh-CN" altLang="en-US" dirty="0" smtClean="0"/>
              <a:t>提交任务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13406" y="4896465"/>
            <a:ext cx="4408328" cy="615554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altLang="zh-CN" sz="2800" dirty="0" err="1"/>
              <a:t>MaxCompute</a:t>
            </a:r>
            <a:r>
              <a:rPr lang="zh-CN" altLang="en-US" sz="2800" dirty="0"/>
              <a:t>集群</a:t>
            </a:r>
          </a:p>
        </p:txBody>
      </p:sp>
      <p:sp>
        <p:nvSpPr>
          <p:cNvPr id="10" name="矩形 9"/>
          <p:cNvSpPr/>
          <p:nvPr/>
        </p:nvSpPr>
        <p:spPr>
          <a:xfrm>
            <a:off x="9345563" y="5874775"/>
            <a:ext cx="11508658" cy="4827638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82880" tIns="91440" rIns="182880" bIns="91440"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06836" y="6084521"/>
            <a:ext cx="1985396" cy="615554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r>
              <a:rPr lang="zh-CN" altLang="en-US" sz="2800" dirty="0"/>
              <a:t>计算单元</a:t>
            </a:r>
          </a:p>
        </p:txBody>
      </p:sp>
      <p:sp>
        <p:nvSpPr>
          <p:cNvPr id="12" name="矩形 11"/>
          <p:cNvSpPr/>
          <p:nvPr/>
        </p:nvSpPr>
        <p:spPr>
          <a:xfrm>
            <a:off x="11122743" y="6727212"/>
            <a:ext cx="8785122" cy="2875936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82880" tIns="91440" rIns="182880" bIns="91440"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37575" y="7387714"/>
            <a:ext cx="5102942" cy="1742768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82880" tIns="91440" rIns="182880" bIns="91440"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16294" y="6808597"/>
            <a:ext cx="1985396" cy="615554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altLang="zh-CN" sz="2800" b="1" dirty="0"/>
              <a:t>Linux</a:t>
            </a:r>
            <a:r>
              <a:rPr lang="zh-CN" altLang="en-US" sz="2800" b="1" dirty="0"/>
              <a:t>沙箱</a:t>
            </a:r>
          </a:p>
        </p:txBody>
      </p:sp>
      <p:sp>
        <p:nvSpPr>
          <p:cNvPr id="16" name="矩形 15"/>
          <p:cNvSpPr/>
          <p:nvPr/>
        </p:nvSpPr>
        <p:spPr>
          <a:xfrm>
            <a:off x="14313309" y="7958708"/>
            <a:ext cx="2551470" cy="689028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zh-CN" altLang="en-US" sz="2400" dirty="0">
                <a:solidFill>
                  <a:srgbClr val="000000"/>
                </a:solidFill>
              </a:rPr>
              <a:t>核心文件</a:t>
            </a:r>
            <a:r>
              <a:rPr lang="en-US" altLang="zh-CN" sz="2400" dirty="0">
                <a:solidFill>
                  <a:srgbClr val="000000"/>
                </a:solidFill>
              </a:rPr>
              <a:t>/</a:t>
            </a:r>
            <a:r>
              <a:rPr lang="zh-CN" altLang="en-US" sz="2400" dirty="0">
                <a:solidFill>
                  <a:srgbClr val="000000"/>
                </a:solidFill>
              </a:rPr>
              <a:t>任务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913767" y="7379661"/>
            <a:ext cx="4075062" cy="615554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altLang="zh-CN" sz="2800" b="1" dirty="0"/>
              <a:t>Java</a:t>
            </a:r>
            <a:r>
              <a:rPr lang="zh-CN" altLang="en-US" sz="2800" b="1" dirty="0"/>
              <a:t>沙箱/</a:t>
            </a:r>
            <a:r>
              <a:rPr lang="en-US" altLang="zh-CN" sz="2800" b="1" dirty="0"/>
              <a:t>Python</a:t>
            </a:r>
            <a:r>
              <a:rPr lang="zh-CN" altLang="en-US" sz="2800" b="1" dirty="0"/>
              <a:t>沙箱</a:t>
            </a:r>
          </a:p>
        </p:txBody>
      </p:sp>
      <p:sp>
        <p:nvSpPr>
          <p:cNvPr id="7" name="右箭头 6"/>
          <p:cNvSpPr/>
          <p:nvPr/>
        </p:nvSpPr>
        <p:spPr>
          <a:xfrm>
            <a:off x="4720448" y="7669632"/>
            <a:ext cx="2058353" cy="1182013"/>
          </a:xfrm>
          <a:prstGeom prst="rightArrow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8132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ODPS</a:t>
            </a:r>
            <a:r>
              <a:rPr lang="zh-CN" altLang="en-US" dirty="0" smtClean="0"/>
              <a:t>安全审计框架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822848" y="6388762"/>
            <a:ext cx="4416491" cy="2442864"/>
          </a:xfrm>
          <a:prstGeom prst="roundRect">
            <a:avLst/>
          </a:prstGeom>
          <a:solidFill>
            <a:srgbClr val="2A79FF"/>
          </a:solidFill>
        </p:spPr>
        <p:txBody>
          <a:bodyPr wrap="square" lIns="217709" tIns="108855" rIns="217709" bIns="108855" rtlCol="0" anchor="ctr">
            <a:noAutofit/>
          </a:bodyPr>
          <a:lstStyle/>
          <a:p>
            <a:pPr algn="ctr"/>
            <a:r>
              <a:rPr lang="en-US" altLang="zh-CN" sz="2900" dirty="0">
                <a:solidFill>
                  <a:srgbClr val="FFFFFF"/>
                </a:solidFill>
              </a:rPr>
              <a:t>1.</a:t>
            </a:r>
            <a:r>
              <a:rPr lang="zh-CN" altLang="en-US" sz="2900" dirty="0">
                <a:solidFill>
                  <a:srgbClr val="FFFFFF"/>
                </a:solidFill>
              </a:rPr>
              <a:t>数据分类分级</a:t>
            </a:r>
            <a:endParaRPr lang="en-US" altLang="zh-CN" sz="2900" dirty="0">
              <a:solidFill>
                <a:srgbClr val="FFFFFF"/>
              </a:solidFill>
            </a:endParaRPr>
          </a:p>
          <a:p>
            <a:pPr algn="ctr"/>
            <a:r>
              <a:rPr lang="en-US" altLang="zh-CN" sz="2100" dirty="0">
                <a:solidFill>
                  <a:srgbClr val="FFFFFF"/>
                </a:solidFill>
              </a:rPr>
              <a:t>DATA/USER</a:t>
            </a:r>
            <a:endParaRPr lang="zh-CN" altLang="en-US" sz="2100" dirty="0">
              <a:solidFill>
                <a:srgbClr val="FFFFFF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775509" y="6328769"/>
            <a:ext cx="4416491" cy="2641466"/>
          </a:xfrm>
          <a:prstGeom prst="roundRect">
            <a:avLst/>
          </a:prstGeom>
          <a:solidFill>
            <a:srgbClr val="2A79FF"/>
          </a:solidFill>
        </p:spPr>
        <p:txBody>
          <a:bodyPr wrap="square" lIns="217709" tIns="108855" rIns="217709" bIns="108855" rtlCol="0" anchor="ctr">
            <a:noAutofit/>
          </a:bodyPr>
          <a:lstStyle/>
          <a:p>
            <a:pPr algn="ctr"/>
            <a:r>
              <a:rPr lang="en-US" altLang="zh-CN" sz="2900" dirty="0">
                <a:solidFill>
                  <a:srgbClr val="FFFFFF"/>
                </a:solidFill>
              </a:rPr>
              <a:t>3.</a:t>
            </a:r>
            <a:r>
              <a:rPr lang="zh-CN" altLang="en-US" sz="2900" dirty="0">
                <a:solidFill>
                  <a:srgbClr val="FFFFFF"/>
                </a:solidFill>
              </a:rPr>
              <a:t>数据授权</a:t>
            </a:r>
            <a:endParaRPr lang="en-US" altLang="zh-CN" sz="2900" dirty="0">
              <a:solidFill>
                <a:srgbClr val="FFFFFF"/>
              </a:solidFill>
            </a:endParaRPr>
          </a:p>
          <a:p>
            <a:pPr algn="ctr"/>
            <a:r>
              <a:rPr lang="zh-CN" altLang="en-US" sz="2400" dirty="0">
                <a:solidFill>
                  <a:srgbClr val="FFFFFF"/>
                </a:solidFill>
              </a:rPr>
              <a:t>安全卫士</a:t>
            </a:r>
            <a:r>
              <a:rPr lang="en-US" altLang="zh-CN" sz="2400" dirty="0">
                <a:solidFill>
                  <a:srgbClr val="FFFFFF"/>
                </a:solidFill>
              </a:rPr>
              <a:t>&amp;project owner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822848" y="9407690"/>
            <a:ext cx="4416491" cy="2442864"/>
          </a:xfrm>
          <a:prstGeom prst="roundRect">
            <a:avLst/>
          </a:prstGeom>
          <a:solidFill>
            <a:srgbClr val="2A79FF"/>
          </a:solidFill>
        </p:spPr>
        <p:txBody>
          <a:bodyPr wrap="square" lIns="217709" tIns="108855" rIns="217709" bIns="108855" rtlCol="0" anchor="ctr">
            <a:noAutofit/>
          </a:bodyPr>
          <a:lstStyle/>
          <a:p>
            <a:pPr algn="ctr"/>
            <a:r>
              <a:rPr lang="en-US" altLang="zh-CN" sz="2900" dirty="0">
                <a:solidFill>
                  <a:srgbClr val="FFFFFF"/>
                </a:solidFill>
              </a:rPr>
              <a:t>2.PROJECT</a:t>
            </a:r>
            <a:r>
              <a:rPr lang="zh-CN" altLang="en-US" sz="2900" dirty="0">
                <a:solidFill>
                  <a:srgbClr val="FFFFFF"/>
                </a:solidFill>
              </a:rPr>
              <a:t>安全配置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3344128" y="6328769"/>
            <a:ext cx="4416491" cy="2641466"/>
          </a:xfrm>
          <a:prstGeom prst="roundRect">
            <a:avLst/>
          </a:prstGeom>
          <a:solidFill>
            <a:srgbClr val="2A79FF"/>
          </a:solidFill>
        </p:spPr>
        <p:txBody>
          <a:bodyPr wrap="square" lIns="217709" tIns="108855" rIns="217709" bIns="108855" rtlCol="0" anchor="ctr">
            <a:noAutofit/>
          </a:bodyPr>
          <a:lstStyle/>
          <a:p>
            <a:pPr algn="ctr"/>
            <a:r>
              <a:rPr lang="en-US" altLang="zh-CN" sz="2900" dirty="0">
                <a:solidFill>
                  <a:srgbClr val="FFFFFF"/>
                </a:solidFill>
              </a:rPr>
              <a:t>4.</a:t>
            </a:r>
            <a:r>
              <a:rPr lang="zh-CN" altLang="en-US" sz="2900" dirty="0">
                <a:solidFill>
                  <a:srgbClr val="FFFFFF"/>
                </a:solidFill>
              </a:rPr>
              <a:t>数据查询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8720725" y="6328769"/>
            <a:ext cx="4416491" cy="2641466"/>
          </a:xfrm>
          <a:prstGeom prst="roundRect">
            <a:avLst/>
          </a:prstGeom>
          <a:solidFill>
            <a:srgbClr val="2A79FF"/>
          </a:solidFill>
        </p:spPr>
        <p:txBody>
          <a:bodyPr wrap="square" lIns="217709" tIns="108855" rIns="217709" bIns="108855" rtlCol="0" anchor="ctr">
            <a:noAutofit/>
          </a:bodyPr>
          <a:lstStyle/>
          <a:p>
            <a:pPr algn="ctr"/>
            <a:r>
              <a:rPr lang="en-US" altLang="zh-CN" sz="2900" dirty="0">
                <a:solidFill>
                  <a:srgbClr val="FFFFFF"/>
                </a:solidFill>
              </a:rPr>
              <a:t>5.</a:t>
            </a:r>
            <a:r>
              <a:rPr lang="zh-CN" altLang="en-US" sz="2900" dirty="0">
                <a:solidFill>
                  <a:srgbClr val="FFFFFF"/>
                </a:solidFill>
              </a:rPr>
              <a:t>数据导出</a:t>
            </a:r>
            <a:endParaRPr lang="en-US" altLang="zh-CN" sz="2900" dirty="0">
              <a:solidFill>
                <a:srgbClr val="FFFFFF"/>
              </a:solidFill>
            </a:endParaRPr>
          </a:p>
          <a:p>
            <a:pPr algn="ctr"/>
            <a:r>
              <a:rPr lang="zh-CN" altLang="en-US" sz="2900" dirty="0">
                <a:solidFill>
                  <a:srgbClr val="FFFFFF"/>
                </a:solidFill>
              </a:rPr>
              <a:t>（</a:t>
            </a:r>
            <a:r>
              <a:rPr lang="en-US" altLang="zh-CN" sz="2900" dirty="0">
                <a:solidFill>
                  <a:srgbClr val="FFFFFF"/>
                </a:solidFill>
              </a:rPr>
              <a:t>Tunnel</a:t>
            </a:r>
            <a:r>
              <a:rPr lang="zh-CN" altLang="en-US" sz="2900" dirty="0">
                <a:solidFill>
                  <a:srgbClr val="FFFFFF"/>
                </a:solidFill>
              </a:rPr>
              <a:t>）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1438805" y="5897899"/>
            <a:ext cx="5184576" cy="6528726"/>
          </a:xfrm>
          <a:prstGeom prst="roundRect">
            <a:avLst>
              <a:gd name="adj" fmla="val 9751"/>
            </a:avLst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txBody>
          <a:bodyPr wrap="square" lIns="217709" tIns="108855" rIns="217709" bIns="108855" rtlCol="0" anchor="ctr">
            <a:noAutofit/>
          </a:bodyPr>
          <a:lstStyle/>
          <a:p>
            <a:pPr algn="ctr"/>
            <a:endParaRPr lang="zh-CN" altLang="en-US" sz="19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30827" y="3977687"/>
            <a:ext cx="5184576" cy="1758719"/>
          </a:xfrm>
          <a:prstGeom prst="rect">
            <a:avLst/>
          </a:prstGeom>
          <a:noFill/>
        </p:spPr>
        <p:txBody>
          <a:bodyPr wrap="square" lIns="217709" tIns="108855" rIns="217709" bIns="108855" rtlCol="0">
            <a:spAutoFit/>
          </a:bodyPr>
          <a:lstStyle/>
          <a:p>
            <a:r>
              <a:rPr lang="zh-CN" altLang="en-US" dirty="0" smtClean="0">
                <a:solidFill>
                  <a:srgbClr val="2A79FF"/>
                </a:solidFill>
              </a:rPr>
              <a:t>数据</a:t>
            </a:r>
            <a:r>
              <a:rPr lang="en-US" altLang="zh-CN" dirty="0" smtClean="0">
                <a:solidFill>
                  <a:srgbClr val="2A79FF"/>
                </a:solidFill>
              </a:rPr>
              <a:t>/</a:t>
            </a:r>
            <a:r>
              <a:rPr lang="zh-CN" altLang="en-US" dirty="0" smtClean="0">
                <a:solidFill>
                  <a:srgbClr val="2A79FF"/>
                </a:solidFill>
              </a:rPr>
              <a:t>项目的管控等级是否合适</a:t>
            </a:r>
            <a:endParaRPr lang="zh-CN" altLang="en-US" dirty="0">
              <a:solidFill>
                <a:srgbClr val="2A79FF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6815403" y="7050022"/>
            <a:ext cx="768085" cy="1152128"/>
          </a:xfrm>
          <a:prstGeom prst="rightArrow">
            <a:avLst/>
          </a:prstGeom>
          <a:solidFill>
            <a:schemeClr val="accent6"/>
          </a:solidFill>
        </p:spPr>
        <p:txBody>
          <a:bodyPr wrap="square" lIns="217709" tIns="108855" rIns="217709" bIns="108855" rtlCol="0" anchor="ctr">
            <a:noAutofit/>
          </a:bodyPr>
          <a:lstStyle/>
          <a:p>
            <a:pPr algn="ctr"/>
            <a:endParaRPr lang="zh-CN" altLang="en-US" sz="1900" dirty="0">
              <a:solidFill>
                <a:srgbClr val="FFFFFF"/>
              </a:solidFill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12339984" y="7050022"/>
            <a:ext cx="768085" cy="1152128"/>
          </a:xfrm>
          <a:prstGeom prst="rightArrow">
            <a:avLst/>
          </a:prstGeom>
          <a:solidFill>
            <a:schemeClr val="accent6"/>
          </a:solidFill>
        </p:spPr>
        <p:txBody>
          <a:bodyPr wrap="square" lIns="217709" tIns="108855" rIns="217709" bIns="108855" rtlCol="0" anchor="ctr">
            <a:noAutofit/>
          </a:bodyPr>
          <a:lstStyle/>
          <a:p>
            <a:pPr algn="ctr"/>
            <a:endParaRPr lang="zh-CN" altLang="en-US" sz="1900" dirty="0">
              <a:solidFill>
                <a:srgbClr val="FFFFFF"/>
              </a:solidFill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17862339" y="7050022"/>
            <a:ext cx="768085" cy="1152128"/>
          </a:xfrm>
          <a:prstGeom prst="rightArrow">
            <a:avLst/>
          </a:prstGeom>
          <a:solidFill>
            <a:schemeClr val="accent6"/>
          </a:solidFill>
        </p:spPr>
        <p:txBody>
          <a:bodyPr wrap="square" lIns="217709" tIns="108855" rIns="217709" bIns="108855" rtlCol="0" anchor="ctr">
            <a:noAutofit/>
          </a:bodyPr>
          <a:lstStyle/>
          <a:p>
            <a:pPr algn="ctr"/>
            <a:endParaRPr lang="zh-CN" altLang="en-US" sz="19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83488" y="3977687"/>
            <a:ext cx="4608512" cy="1758719"/>
          </a:xfrm>
          <a:prstGeom prst="rect">
            <a:avLst/>
          </a:prstGeom>
          <a:noFill/>
        </p:spPr>
        <p:txBody>
          <a:bodyPr wrap="square" lIns="217709" tIns="108855" rIns="217709" bIns="108855" rtlCol="0">
            <a:spAutoFit/>
          </a:bodyPr>
          <a:lstStyle/>
          <a:p>
            <a:pPr algn="ctr"/>
            <a:r>
              <a:rPr lang="zh-CN" altLang="en-US" dirty="0">
                <a:solidFill>
                  <a:srgbClr val="2A79FF"/>
                </a:solidFill>
              </a:rPr>
              <a:t>高</a:t>
            </a:r>
            <a:r>
              <a:rPr lang="zh-CN" altLang="en-US" dirty="0" smtClean="0">
                <a:solidFill>
                  <a:srgbClr val="2A79FF"/>
                </a:solidFill>
              </a:rPr>
              <a:t>敏数据的授权风险审计</a:t>
            </a:r>
            <a:endParaRPr lang="zh-CN" altLang="en-US" dirty="0">
              <a:solidFill>
                <a:srgbClr val="2A79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108070" y="3977687"/>
            <a:ext cx="4652549" cy="1758719"/>
          </a:xfrm>
          <a:prstGeom prst="rect">
            <a:avLst/>
          </a:prstGeom>
          <a:noFill/>
        </p:spPr>
        <p:txBody>
          <a:bodyPr wrap="square" lIns="217709" tIns="108855" rIns="217709" bIns="108855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2A79FF"/>
                </a:solidFill>
              </a:rPr>
              <a:t>数据查询行为审计</a:t>
            </a:r>
            <a:endParaRPr lang="zh-CN" altLang="en-US" dirty="0">
              <a:solidFill>
                <a:srgbClr val="2A79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630439" y="3977687"/>
            <a:ext cx="4314771" cy="1758719"/>
          </a:xfrm>
          <a:prstGeom prst="rect">
            <a:avLst/>
          </a:prstGeom>
          <a:noFill/>
        </p:spPr>
        <p:txBody>
          <a:bodyPr wrap="square" lIns="217709" tIns="108855" rIns="217709" bIns="108855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2A79FF"/>
                </a:solidFill>
              </a:rPr>
              <a:t>高危通道的数据导出审计</a:t>
            </a:r>
            <a:endParaRPr lang="zh-CN" altLang="en-US" dirty="0">
              <a:solidFill>
                <a:srgbClr val="2A79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733880" y="12840091"/>
            <a:ext cx="9793088" cy="666112"/>
          </a:xfrm>
          <a:prstGeom prst="rect">
            <a:avLst/>
          </a:prstGeom>
          <a:noFill/>
        </p:spPr>
        <p:txBody>
          <a:bodyPr wrap="square" lIns="217709" tIns="108855" rIns="217709" bIns="108855" rtlCol="0">
            <a:spAutoFit/>
          </a:bodyPr>
          <a:lstStyle/>
          <a:p>
            <a:r>
              <a:rPr lang="zh-CN" altLang="en-US" sz="2900" dirty="0">
                <a:solidFill>
                  <a:srgbClr val="2A79FF"/>
                </a:solidFill>
              </a:rPr>
              <a:t>注：实现可追溯，但目前规则少</a:t>
            </a:r>
          </a:p>
        </p:txBody>
      </p:sp>
    </p:spTree>
    <p:extLst>
      <p:ext uri="{BB962C8B-B14F-4D97-AF65-F5344CB8AC3E}">
        <p14:creationId xmlns:p14="http://schemas.microsoft.com/office/powerpoint/2010/main" val="158386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3733880" y="12840091"/>
            <a:ext cx="9793088" cy="666112"/>
          </a:xfrm>
          <a:prstGeom prst="rect">
            <a:avLst/>
          </a:prstGeom>
          <a:noFill/>
        </p:spPr>
        <p:txBody>
          <a:bodyPr wrap="square" lIns="217709" tIns="108855" rIns="217709" bIns="108855" rtlCol="0">
            <a:spAutoFit/>
          </a:bodyPr>
          <a:lstStyle/>
          <a:p>
            <a:r>
              <a:rPr lang="zh-CN" altLang="en-US" sz="2900" dirty="0">
                <a:solidFill>
                  <a:srgbClr val="2A79FF"/>
                </a:solidFill>
              </a:rPr>
              <a:t>注：实现可追溯，但目前规则少</a:t>
            </a:r>
          </a:p>
        </p:txBody>
      </p:sp>
      <p:sp>
        <p:nvSpPr>
          <p:cNvPr id="18" name="Double Brace 17"/>
          <p:cNvSpPr/>
          <p:nvPr/>
        </p:nvSpPr>
        <p:spPr>
          <a:xfrm>
            <a:off x="7171764" y="4787153"/>
            <a:ext cx="3065539" cy="914400"/>
          </a:xfrm>
          <a:prstGeom prst="bracePair">
            <a:avLst/>
          </a:prstGeom>
          <a:noFill/>
          <a:ln w="50800" cap="flat">
            <a:solidFill>
              <a:schemeClr val="accent3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19594" y="4905158"/>
            <a:ext cx="244938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Apple Chancery" charset="0"/>
                <a:ea typeface="Apple Chancery" charset="0"/>
                <a:cs typeface="Apple Chancery" charset="0"/>
                <a:sym typeface="Helvetica Light"/>
              </a:rPr>
              <a:t>StreamNet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FillTx/>
              <a:latin typeface="Apple Chancery" charset="0"/>
              <a:ea typeface="Apple Chancery" charset="0"/>
              <a:cs typeface="Apple Chancery" charset="0"/>
              <a:sym typeface="Helvetica Light"/>
            </a:endParaRPr>
          </a:p>
        </p:txBody>
      </p:sp>
      <p:sp>
        <p:nvSpPr>
          <p:cNvPr id="28" name="Double Wave 27"/>
          <p:cNvSpPr/>
          <p:nvPr/>
        </p:nvSpPr>
        <p:spPr>
          <a:xfrm>
            <a:off x="7171764" y="5819558"/>
            <a:ext cx="3204688" cy="213889"/>
          </a:xfrm>
          <a:prstGeom prst="doubleWave">
            <a:avLst>
              <a:gd name="adj1" fmla="val 6250"/>
              <a:gd name="adj2" fmla="val 10000"/>
            </a:avLst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Double Wave 28"/>
          <p:cNvSpPr/>
          <p:nvPr/>
        </p:nvSpPr>
        <p:spPr>
          <a:xfrm>
            <a:off x="7171764" y="6161786"/>
            <a:ext cx="3204688" cy="213889"/>
          </a:xfrm>
          <a:prstGeom prst="doubleWave">
            <a:avLst>
              <a:gd name="adj1" fmla="val 6250"/>
              <a:gd name="adj2" fmla="val 1000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Double Wave 29"/>
          <p:cNvSpPr/>
          <p:nvPr/>
        </p:nvSpPr>
        <p:spPr>
          <a:xfrm>
            <a:off x="7171764" y="6518646"/>
            <a:ext cx="3204688" cy="213889"/>
          </a:xfrm>
          <a:prstGeom prst="doubleWave">
            <a:avLst>
              <a:gd name="adj1" fmla="val 6250"/>
              <a:gd name="adj2" fmla="val 10000"/>
            </a:avLst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975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15775"/>
            <a:ext cx="21933476" cy="1186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 anchor="ctr">
            <a:normAutofit/>
          </a:bodyPr>
          <a:lstStyle/>
          <a:p>
            <a:pPr algn="l" defTabSz="1828704">
              <a:lnSpc>
                <a:spcPct val="90000"/>
              </a:lnSpc>
              <a:defRPr sz="600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en-US" sz="6000" dirty="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数据安全与计算安全</a:t>
            </a:r>
            <a:r>
              <a:rPr lang="zh-CN" altLang="en-US" sz="6000" dirty="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altLang="zh-CN" sz="6000" dirty="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–</a:t>
            </a:r>
            <a:r>
              <a:rPr lang="zh-CN" altLang="en-US" sz="6000" dirty="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altLang="zh-CN" sz="6000" dirty="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Overview</a:t>
            </a:r>
            <a:endParaRPr sz="6000" dirty="0">
              <a:solidFill>
                <a:srgbClr val="5358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336" y="766648"/>
            <a:ext cx="3556000" cy="835304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642541" y="2116666"/>
            <a:ext cx="21928666" cy="11006668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安全，数据，访问相关的话题分成</a:t>
            </a:r>
            <a:r>
              <a:rPr lang="en-US" altLang="zh-CN" sz="4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4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个部分</a:t>
            </a:r>
            <a:endParaRPr lang="en-US" altLang="zh-CN" sz="4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  <a:defRPr/>
            </a:pPr>
            <a:endParaRPr lang="en-US" altLang="zh-CN" sz="4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4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endParaRPr lang="en-US" altLang="zh-CN" sz="3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endParaRPr lang="en-US" altLang="zh-CN" sz="3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endParaRPr lang="en-US" altLang="zh-CN" sz="3600" dirty="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sz="4000" dirty="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96214237"/>
              </p:ext>
            </p:extLst>
          </p:nvPr>
        </p:nvGraphicFramePr>
        <p:xfrm>
          <a:off x="6956145" y="3251894"/>
          <a:ext cx="17949334" cy="949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6523923"/>
      </p:ext>
    </p:extLst>
  </p:cSld>
  <p:clrMapOvr>
    <a:masterClrMapping/>
  </p:clrMapOvr>
  <p:transition spd="slow" advTm="3337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圆角矩形 88"/>
          <p:cNvSpPr/>
          <p:nvPr/>
        </p:nvSpPr>
        <p:spPr>
          <a:xfrm>
            <a:off x="2336479" y="7850987"/>
            <a:ext cx="14300506" cy="13166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76200" rtlCol="0" anchor="ctr">
            <a:spAutoFit/>
          </a:bodyPr>
          <a:lstStyle/>
          <a:p>
            <a:pPr defTabSz="1651000"/>
            <a:endParaRPr lang="zh-CN" altLang="en-US" sz="6400">
              <a:solidFill>
                <a:srgbClr val="FFFFFF"/>
              </a:solidFill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17391179" y="7883881"/>
            <a:ext cx="5882822" cy="13166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76200" rtlCol="0" anchor="ctr">
            <a:spAutoFit/>
          </a:bodyPr>
          <a:lstStyle/>
          <a:p>
            <a:pPr defTabSz="1651000"/>
            <a:endParaRPr lang="zh-CN" altLang="en-US" sz="6400">
              <a:solidFill>
                <a:srgbClr val="FFFFFF"/>
              </a:solidFill>
            </a:endParaRPr>
          </a:p>
        </p:txBody>
      </p:sp>
      <p:sp>
        <p:nvSpPr>
          <p:cNvPr id="51" name="Shape 51"/>
          <p:cNvSpPr/>
          <p:nvPr/>
        </p:nvSpPr>
        <p:spPr>
          <a:xfrm>
            <a:off x="966586" y="478651"/>
            <a:ext cx="21933476" cy="1186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 anchor="ctr">
            <a:normAutofit/>
          </a:bodyPr>
          <a:lstStyle/>
          <a:p>
            <a:pPr defTabSz="1828704">
              <a:lnSpc>
                <a:spcPct val="90000"/>
              </a:lnSpc>
              <a:defRPr sz="600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en-US" sz="6000" dirty="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数据安全与计算安全</a:t>
            </a:r>
            <a:r>
              <a:rPr lang="zh-CN" altLang="en-US" sz="6000" dirty="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altLang="zh-CN" sz="6000" dirty="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–</a:t>
            </a:r>
            <a:r>
              <a:rPr lang="zh-CN" altLang="en-US" sz="6000" dirty="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altLang="zh-CN" sz="6000" dirty="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Overview</a:t>
            </a:r>
            <a:endParaRPr sz="6000" dirty="0">
              <a:solidFill>
                <a:srgbClr val="5358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336" y="766648"/>
            <a:ext cx="3556000" cy="83530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69124" y="7169091"/>
            <a:ext cx="2364056" cy="1884446"/>
          </a:xfrm>
          <a:prstGeom prst="rect">
            <a:avLst/>
          </a:prstGeom>
          <a:noFill/>
          <a:ln w="19050">
            <a:solidFill>
              <a:schemeClr val="tx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endParaRPr lang="zh-CN" altLang="en-US" sz="3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87538" y="6923292"/>
            <a:ext cx="5930788" cy="2396524"/>
          </a:xfrm>
          <a:prstGeom prst="rect">
            <a:avLst/>
          </a:prstGeom>
          <a:noFill/>
          <a:ln w="19050">
            <a:solidFill>
              <a:schemeClr val="tx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endParaRPr lang="zh-CN" altLang="en-US" sz="3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5981" y="7780547"/>
            <a:ext cx="2162818" cy="69762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76200" rtlCol="0" anchor="ctr">
            <a:spAutoFit/>
          </a:bodyPr>
          <a:lstStyle/>
          <a:p>
            <a:pPr defTabSz="1651000"/>
            <a:r>
              <a:rPr lang="en-US" altLang="zh-CN" sz="3200" dirty="0"/>
              <a:t>Meta</a:t>
            </a:r>
            <a:endParaRPr lang="zh-CN" altLang="en-US" sz="3200" dirty="0"/>
          </a:p>
        </p:txBody>
      </p:sp>
      <p:sp>
        <p:nvSpPr>
          <p:cNvPr id="15" name="圆柱形 39"/>
          <p:cNvSpPr/>
          <p:nvPr/>
        </p:nvSpPr>
        <p:spPr>
          <a:xfrm>
            <a:off x="5253041" y="10509655"/>
            <a:ext cx="2071270" cy="1413334"/>
          </a:xfrm>
          <a:prstGeom prst="can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r>
              <a:rPr lang="en-US" altLang="zh-CN" sz="3000" dirty="0" err="1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Pangu</a:t>
            </a:r>
            <a:endParaRPr lang="zh-CN" altLang="en-US" sz="30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6" name="圆柱形 39"/>
          <p:cNvSpPr/>
          <p:nvPr/>
        </p:nvSpPr>
        <p:spPr>
          <a:xfrm>
            <a:off x="7524317" y="10527681"/>
            <a:ext cx="2071270" cy="1413334"/>
          </a:xfrm>
          <a:prstGeom prst="can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r>
              <a:rPr lang="en-US" altLang="zh-CN" sz="3000" dirty="0" err="1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Pangu</a:t>
            </a:r>
            <a:endParaRPr lang="zh-CN" altLang="en-US" sz="30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7" name="圆柱形 39"/>
          <p:cNvSpPr/>
          <p:nvPr/>
        </p:nvSpPr>
        <p:spPr>
          <a:xfrm>
            <a:off x="12007923" y="10504761"/>
            <a:ext cx="2071270" cy="1413334"/>
          </a:xfrm>
          <a:prstGeom prst="can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r>
              <a:rPr lang="en-US" altLang="zh-CN" sz="3000" dirty="0" err="1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Pangu</a:t>
            </a:r>
            <a:endParaRPr lang="zh-CN" altLang="en-US" sz="30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8" name="圆柱形 39"/>
          <p:cNvSpPr/>
          <p:nvPr/>
        </p:nvSpPr>
        <p:spPr>
          <a:xfrm>
            <a:off x="9690701" y="10502277"/>
            <a:ext cx="2071270" cy="1413334"/>
          </a:xfrm>
          <a:prstGeom prst="can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r>
              <a:rPr lang="en-US" altLang="zh-CN" sz="3000" dirty="0" err="1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Pangu</a:t>
            </a:r>
            <a:endParaRPr lang="zh-CN" altLang="en-US" sz="30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71207" y="6794458"/>
            <a:ext cx="5785674" cy="11900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76200" rtlCol="0" anchor="ctr">
            <a:spAutoFit/>
          </a:bodyPr>
          <a:lstStyle/>
          <a:p>
            <a:pPr defTabSz="1651000"/>
            <a:r>
              <a:rPr lang="en-US" altLang="zh-CN" sz="3200" dirty="0" err="1" smtClean="0"/>
              <a:t>Maxcompute</a:t>
            </a:r>
            <a:r>
              <a:rPr lang="en-US" altLang="zh-CN" sz="3200" dirty="0" smtClean="0"/>
              <a:t> </a:t>
            </a:r>
            <a:r>
              <a:rPr lang="en-US" altLang="zh-CN" sz="3200" dirty="0"/>
              <a:t>Service/SQL Engine</a:t>
            </a:r>
            <a:endParaRPr lang="zh-CN" altLang="en-US" sz="3200" dirty="0"/>
          </a:p>
        </p:txBody>
      </p:sp>
      <p:sp>
        <p:nvSpPr>
          <p:cNvPr id="19" name="矩形 18"/>
          <p:cNvSpPr/>
          <p:nvPr/>
        </p:nvSpPr>
        <p:spPr>
          <a:xfrm>
            <a:off x="3164408" y="2680845"/>
            <a:ext cx="2632816" cy="1366338"/>
          </a:xfrm>
          <a:prstGeom prst="rect">
            <a:avLst/>
          </a:prstGeom>
          <a:noFill/>
          <a:ln w="19050">
            <a:solidFill>
              <a:schemeClr val="tx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endParaRPr lang="zh-CN" altLang="en-US" sz="3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66729" y="2962417"/>
            <a:ext cx="2451178" cy="69762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76200" rtlCol="0" anchor="ctr">
            <a:spAutoFit/>
          </a:bodyPr>
          <a:lstStyle/>
          <a:p>
            <a:pPr defTabSz="1651000"/>
            <a:r>
              <a:rPr lang="en-US" altLang="zh-CN" sz="3200" dirty="0" err="1" smtClean="0"/>
              <a:t>dataworks</a:t>
            </a:r>
            <a:endParaRPr lang="zh-CN" altLang="en-US" sz="3200" dirty="0"/>
          </a:p>
        </p:txBody>
      </p:sp>
      <p:sp>
        <p:nvSpPr>
          <p:cNvPr id="21" name="矩形 20"/>
          <p:cNvSpPr/>
          <p:nvPr/>
        </p:nvSpPr>
        <p:spPr>
          <a:xfrm>
            <a:off x="7938313" y="2596467"/>
            <a:ext cx="4376446" cy="1479678"/>
          </a:xfrm>
          <a:prstGeom prst="rect">
            <a:avLst/>
          </a:prstGeom>
          <a:noFill/>
          <a:ln w="19050">
            <a:solidFill>
              <a:schemeClr val="tx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endParaRPr lang="zh-CN" altLang="en-US" sz="3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116617" y="2652301"/>
            <a:ext cx="4054754" cy="11900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76200" rtlCol="0" anchor="ctr">
            <a:spAutoFit/>
          </a:bodyPr>
          <a:lstStyle/>
          <a:p>
            <a:pPr defTabSz="1651000"/>
            <a:r>
              <a:rPr lang="en-US" altLang="zh-CN" sz="3200" dirty="0" err="1"/>
              <a:t>Aliyun</a:t>
            </a:r>
            <a:r>
              <a:rPr lang="en-US" altLang="zh-CN" sz="3200" dirty="0"/>
              <a:t>/</a:t>
            </a:r>
            <a:r>
              <a:rPr lang="en-US" altLang="zh-CN" sz="3200" dirty="0" err="1"/>
              <a:t>Buc</a:t>
            </a:r>
            <a:r>
              <a:rPr lang="en-US" altLang="zh-CN" sz="3200" dirty="0"/>
              <a:t>/RAM</a:t>
            </a:r>
          </a:p>
          <a:p>
            <a:pPr defTabSz="1651000"/>
            <a:r>
              <a:rPr lang="zh-CN" altLang="en-US" sz="3200" dirty="0"/>
              <a:t>账号系统</a:t>
            </a:r>
            <a:r>
              <a:rPr lang="en-US" altLang="zh-CN" sz="3200" dirty="0"/>
              <a:t>/</a:t>
            </a:r>
            <a:r>
              <a:rPr lang="zh-CN" altLang="en-US" sz="3200" dirty="0"/>
              <a:t>认证服务</a:t>
            </a:r>
          </a:p>
        </p:txBody>
      </p:sp>
      <p:cxnSp>
        <p:nvCxnSpPr>
          <p:cNvPr id="23" name="直线箭头连接符 22"/>
          <p:cNvCxnSpPr>
            <a:stCxn id="11" idx="0"/>
          </p:cNvCxnSpPr>
          <p:nvPr/>
        </p:nvCxnSpPr>
        <p:spPr>
          <a:xfrm flipH="1" flipV="1">
            <a:off x="9648104" y="4137588"/>
            <a:ext cx="4828" cy="278570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线箭头连接符 24"/>
          <p:cNvCxnSpPr>
            <a:stCxn id="19" idx="2"/>
            <a:endCxn id="6" idx="0"/>
          </p:cNvCxnSpPr>
          <p:nvPr/>
        </p:nvCxnSpPr>
        <p:spPr>
          <a:xfrm flipH="1">
            <a:off x="4451152" y="4047176"/>
            <a:ext cx="29664" cy="312190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线箭头连接符 25"/>
          <p:cNvCxnSpPr>
            <a:stCxn id="11" idx="1"/>
            <a:endCxn id="6" idx="3"/>
          </p:cNvCxnSpPr>
          <p:nvPr/>
        </p:nvCxnSpPr>
        <p:spPr>
          <a:xfrm flipH="1" flipV="1">
            <a:off x="5633187" y="8111309"/>
            <a:ext cx="1054358" cy="1024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线箭头连接符 30"/>
          <p:cNvCxnSpPr>
            <a:endCxn id="19" idx="1"/>
          </p:cNvCxnSpPr>
          <p:nvPr/>
        </p:nvCxnSpPr>
        <p:spPr>
          <a:xfrm flipV="1">
            <a:off x="2189036" y="3364008"/>
            <a:ext cx="975372" cy="4305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文本框 37"/>
          <p:cNvSpPr txBox="1"/>
          <p:nvPr/>
        </p:nvSpPr>
        <p:spPr>
          <a:xfrm>
            <a:off x="474749" y="2533981"/>
            <a:ext cx="2162818" cy="11900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76200" rtlCol="0" anchor="ctr">
            <a:spAutoFit/>
          </a:bodyPr>
          <a:lstStyle/>
          <a:p>
            <a:pPr defTabSz="1651000"/>
            <a:r>
              <a:rPr lang="zh-CN" altLang="en-US" sz="3200" dirty="0"/>
              <a:t>用户申请权限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649253" y="5133315"/>
            <a:ext cx="2162818" cy="69762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76200" rtlCol="0" anchor="ctr">
            <a:spAutoFit/>
          </a:bodyPr>
          <a:lstStyle/>
          <a:p>
            <a:pPr defTabSz="1651000"/>
            <a:r>
              <a:rPr lang="zh-CN" altLang="en-US" sz="3200" dirty="0"/>
              <a:t>账号认证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4507693" y="5095551"/>
            <a:ext cx="2162818" cy="11900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76200" rtlCol="0" anchor="ctr">
            <a:spAutoFit/>
          </a:bodyPr>
          <a:lstStyle/>
          <a:p>
            <a:pPr defTabSz="1651000"/>
            <a:r>
              <a:rPr lang="en-US" altLang="en-US" sz="3200" dirty="0"/>
              <a:t>权限/安全策略</a:t>
            </a:r>
            <a:endParaRPr lang="zh-CN" altLang="en-US" sz="3200" dirty="0"/>
          </a:p>
        </p:txBody>
      </p:sp>
      <p:cxnSp>
        <p:nvCxnSpPr>
          <p:cNvPr id="43" name="直线箭头连接符 42"/>
          <p:cNvCxnSpPr>
            <a:stCxn id="52" idx="2"/>
            <a:endCxn id="15" idx="1"/>
          </p:cNvCxnSpPr>
          <p:nvPr/>
        </p:nvCxnSpPr>
        <p:spPr>
          <a:xfrm flipH="1">
            <a:off x="6288681" y="9012588"/>
            <a:ext cx="1807422" cy="149706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矩形 51"/>
          <p:cNvSpPr/>
          <p:nvPr/>
        </p:nvSpPr>
        <p:spPr>
          <a:xfrm>
            <a:off x="7527335" y="8231780"/>
            <a:ext cx="1137522" cy="780808"/>
          </a:xfrm>
          <a:prstGeom prst="rect">
            <a:avLst/>
          </a:prstGeom>
          <a:noFill/>
          <a:ln w="19050">
            <a:solidFill>
              <a:schemeClr val="tx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endParaRPr lang="zh-CN" altLang="en-US" sz="3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9040697" y="8229320"/>
            <a:ext cx="1137522" cy="780808"/>
          </a:xfrm>
          <a:prstGeom prst="rect">
            <a:avLst/>
          </a:prstGeom>
          <a:noFill/>
          <a:ln w="19050">
            <a:solidFill>
              <a:schemeClr val="tx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endParaRPr lang="zh-CN" altLang="en-US" sz="3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0758893" y="8226860"/>
            <a:ext cx="1137522" cy="780808"/>
          </a:xfrm>
          <a:prstGeom prst="rect">
            <a:avLst/>
          </a:prstGeom>
          <a:noFill/>
          <a:ln w="19050">
            <a:solidFill>
              <a:schemeClr val="tx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endParaRPr lang="zh-CN" altLang="en-US" sz="3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57" name="直线箭头连接符 56"/>
          <p:cNvCxnSpPr>
            <a:stCxn id="54" idx="2"/>
            <a:endCxn id="16" idx="1"/>
          </p:cNvCxnSpPr>
          <p:nvPr/>
        </p:nvCxnSpPr>
        <p:spPr>
          <a:xfrm flipH="1">
            <a:off x="8559953" y="9007675"/>
            <a:ext cx="2767702" cy="152000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直线箭头连接符 59"/>
          <p:cNvCxnSpPr>
            <a:stCxn id="53" idx="2"/>
            <a:endCxn id="18" idx="1"/>
          </p:cNvCxnSpPr>
          <p:nvPr/>
        </p:nvCxnSpPr>
        <p:spPr>
          <a:xfrm>
            <a:off x="9609459" y="9010135"/>
            <a:ext cx="1116878" cy="149214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3" name="矩形 62"/>
          <p:cNvSpPr/>
          <p:nvPr/>
        </p:nvSpPr>
        <p:spPr>
          <a:xfrm>
            <a:off x="13262998" y="7105193"/>
            <a:ext cx="2364056" cy="1884446"/>
          </a:xfrm>
          <a:prstGeom prst="rect">
            <a:avLst/>
          </a:prstGeom>
          <a:noFill/>
          <a:ln w="19050">
            <a:solidFill>
              <a:schemeClr val="tx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endParaRPr lang="zh-CN" altLang="en-US" sz="3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3523243" y="7388477"/>
            <a:ext cx="2162818" cy="11900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76200" rtlCol="0" anchor="ctr">
            <a:spAutoFit/>
          </a:bodyPr>
          <a:lstStyle/>
          <a:p>
            <a:pPr defTabSz="1651000"/>
            <a:r>
              <a:rPr lang="en-US" altLang="zh-CN" sz="3200" dirty="0"/>
              <a:t>Tunnel Server</a:t>
            </a:r>
            <a:endParaRPr lang="zh-CN" altLang="en-US" sz="3200" dirty="0"/>
          </a:p>
        </p:txBody>
      </p:sp>
      <p:cxnSp>
        <p:nvCxnSpPr>
          <p:cNvPr id="65" name="直线箭头连接符 64"/>
          <p:cNvCxnSpPr>
            <a:stCxn id="17" idx="1"/>
            <a:endCxn id="63" idx="2"/>
          </p:cNvCxnSpPr>
          <p:nvPr/>
        </p:nvCxnSpPr>
        <p:spPr>
          <a:xfrm flipV="1">
            <a:off x="13043555" y="8989634"/>
            <a:ext cx="1401474" cy="151512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文本框 67"/>
          <p:cNvSpPr txBox="1"/>
          <p:nvPr/>
        </p:nvSpPr>
        <p:spPr>
          <a:xfrm>
            <a:off x="4820875" y="9084177"/>
            <a:ext cx="2162818" cy="11900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76200" rtlCol="0" anchor="ctr">
            <a:spAutoFit/>
          </a:bodyPr>
          <a:lstStyle/>
          <a:p>
            <a:pPr defTabSz="1651000"/>
            <a:r>
              <a:rPr lang="en-US" altLang="zh-CN" sz="3200" dirty="0"/>
              <a:t>Capability</a:t>
            </a:r>
            <a:r>
              <a:rPr lang="zh-CN" altLang="en-US" sz="3200" dirty="0"/>
              <a:t>控制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5590899" y="7384002"/>
            <a:ext cx="1271350" cy="7068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76200" rtlCol="0" anchor="ctr">
            <a:spAutoFit/>
          </a:bodyPr>
          <a:lstStyle/>
          <a:p>
            <a:pPr defTabSz="1651000"/>
            <a:r>
              <a:rPr lang="zh-CN" altLang="en-US" sz="3200" dirty="0"/>
              <a:t>鉴权</a:t>
            </a:r>
          </a:p>
        </p:txBody>
      </p:sp>
      <p:sp>
        <p:nvSpPr>
          <p:cNvPr id="75" name="矩形 74"/>
          <p:cNvSpPr/>
          <p:nvPr/>
        </p:nvSpPr>
        <p:spPr>
          <a:xfrm>
            <a:off x="18827313" y="6073740"/>
            <a:ext cx="2332970" cy="972496"/>
          </a:xfrm>
          <a:prstGeom prst="rect">
            <a:avLst/>
          </a:prstGeom>
          <a:noFill/>
          <a:ln w="19050">
            <a:solidFill>
              <a:schemeClr val="tx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endParaRPr lang="zh-CN" altLang="en-US" sz="3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8787956" y="6016976"/>
            <a:ext cx="2513969" cy="106695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76200" rtlCol="0" anchor="ctr">
            <a:spAutoFit/>
          </a:bodyPr>
          <a:lstStyle/>
          <a:p>
            <a:pPr defTabSz="1651000"/>
            <a:r>
              <a:rPr lang="en-US" altLang="zh-CN" sz="2800" dirty="0" err="1" smtClean="0"/>
              <a:t>Maxcompute</a:t>
            </a:r>
            <a:endParaRPr lang="en-US" altLang="zh-CN" sz="2800" dirty="0" smtClean="0"/>
          </a:p>
          <a:p>
            <a:pPr defTabSz="1651000"/>
            <a:r>
              <a:rPr lang="en-US" altLang="zh-CN" sz="2800" dirty="0" smtClean="0"/>
              <a:t>Console</a:t>
            </a:r>
            <a:endParaRPr lang="zh-CN" altLang="en-US" sz="2800" dirty="0"/>
          </a:p>
        </p:txBody>
      </p:sp>
      <p:sp>
        <p:nvSpPr>
          <p:cNvPr id="77" name="矩形 76"/>
          <p:cNvSpPr/>
          <p:nvPr/>
        </p:nvSpPr>
        <p:spPr>
          <a:xfrm>
            <a:off x="18886305" y="7382256"/>
            <a:ext cx="2332970" cy="972496"/>
          </a:xfrm>
          <a:prstGeom prst="rect">
            <a:avLst/>
          </a:prstGeom>
          <a:noFill/>
          <a:ln w="19050">
            <a:solidFill>
              <a:schemeClr val="tx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endParaRPr lang="zh-CN" altLang="en-US" sz="3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9110531" y="7263937"/>
            <a:ext cx="2047294" cy="11900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76200" rtlCol="0" anchor="ctr">
            <a:spAutoFit/>
          </a:bodyPr>
          <a:lstStyle/>
          <a:p>
            <a:pPr defTabSz="1651000"/>
            <a:r>
              <a:rPr lang="zh-CN" altLang="en-US" sz="3200" dirty="0"/>
              <a:t>客户端</a:t>
            </a:r>
            <a:endParaRPr lang="en-US" altLang="zh-CN" sz="3200" dirty="0"/>
          </a:p>
          <a:p>
            <a:pPr defTabSz="1651000"/>
            <a:r>
              <a:rPr lang="zh-CN" altLang="en-US" sz="3200" dirty="0"/>
              <a:t>应用</a:t>
            </a:r>
          </a:p>
        </p:txBody>
      </p:sp>
      <p:sp>
        <p:nvSpPr>
          <p:cNvPr id="80" name="矩形 79"/>
          <p:cNvSpPr/>
          <p:nvPr/>
        </p:nvSpPr>
        <p:spPr>
          <a:xfrm>
            <a:off x="18906787" y="8836512"/>
            <a:ext cx="2332970" cy="972496"/>
          </a:xfrm>
          <a:prstGeom prst="rect">
            <a:avLst/>
          </a:prstGeom>
          <a:noFill/>
          <a:ln w="19050">
            <a:solidFill>
              <a:schemeClr val="tx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endParaRPr lang="zh-CN" altLang="en-US" sz="3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9131013" y="8718193"/>
            <a:ext cx="2047294" cy="11900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76200" rtlCol="0" anchor="ctr">
            <a:spAutoFit/>
          </a:bodyPr>
          <a:lstStyle/>
          <a:p>
            <a:pPr defTabSz="1651000"/>
            <a:r>
              <a:rPr lang="zh-CN" altLang="en-US" sz="3200" dirty="0"/>
              <a:t>客户端</a:t>
            </a:r>
            <a:endParaRPr lang="en-US" altLang="zh-CN" sz="3200" dirty="0"/>
          </a:p>
          <a:p>
            <a:pPr defTabSz="1651000"/>
            <a:r>
              <a:rPr lang="zh-CN" altLang="en-US" sz="3200" dirty="0"/>
              <a:t>应用</a:t>
            </a:r>
          </a:p>
        </p:txBody>
      </p:sp>
      <p:sp>
        <p:nvSpPr>
          <p:cNvPr id="82" name="矩形 81"/>
          <p:cNvSpPr/>
          <p:nvPr/>
        </p:nvSpPr>
        <p:spPr>
          <a:xfrm>
            <a:off x="18965779" y="10145028"/>
            <a:ext cx="2332970" cy="972496"/>
          </a:xfrm>
          <a:prstGeom prst="rect">
            <a:avLst/>
          </a:prstGeom>
          <a:noFill/>
          <a:ln w="19050">
            <a:solidFill>
              <a:schemeClr val="tx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endParaRPr lang="zh-CN" altLang="en-US" sz="3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19190005" y="10026709"/>
            <a:ext cx="2047294" cy="11900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76200" rtlCol="0" anchor="ctr">
            <a:spAutoFit/>
          </a:bodyPr>
          <a:lstStyle/>
          <a:p>
            <a:pPr defTabSz="1651000"/>
            <a:r>
              <a:rPr lang="zh-CN" altLang="en-US" sz="3200" dirty="0"/>
              <a:t>客户端</a:t>
            </a:r>
            <a:endParaRPr lang="en-US" altLang="zh-CN" sz="3200" dirty="0"/>
          </a:p>
          <a:p>
            <a:pPr defTabSz="1651000"/>
            <a:r>
              <a:rPr lang="zh-CN" altLang="en-US" sz="3200" dirty="0"/>
              <a:t>应用</a:t>
            </a:r>
          </a:p>
        </p:txBody>
      </p:sp>
      <p:sp>
        <p:nvSpPr>
          <p:cNvPr id="87" name="燕尾形箭头 86"/>
          <p:cNvSpPr/>
          <p:nvPr/>
        </p:nvSpPr>
        <p:spPr>
          <a:xfrm>
            <a:off x="15711459" y="7093167"/>
            <a:ext cx="1679714" cy="2364026"/>
          </a:xfrm>
          <a:prstGeom prst="notched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76200" rtlCol="0" anchor="ctr">
            <a:spAutoFit/>
          </a:bodyPr>
          <a:lstStyle/>
          <a:p>
            <a:pPr defTabSz="1651000"/>
            <a:endParaRPr lang="zh-CN" altLang="en-US" sz="6400">
              <a:solidFill>
                <a:srgbClr val="FFFFFF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5586231" y="6912473"/>
            <a:ext cx="2162818" cy="11900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76200" rtlCol="0" anchor="ctr">
            <a:spAutoFit/>
          </a:bodyPr>
          <a:lstStyle/>
          <a:p>
            <a:pPr defTabSz="1651000"/>
            <a:r>
              <a:rPr lang="zh-CN" altLang="en-US" sz="3200" dirty="0"/>
              <a:t>数据下载流出控制</a:t>
            </a:r>
          </a:p>
        </p:txBody>
      </p:sp>
    </p:spTree>
    <p:extLst>
      <p:ext uri="{BB962C8B-B14F-4D97-AF65-F5344CB8AC3E}">
        <p14:creationId xmlns:p14="http://schemas.microsoft.com/office/powerpoint/2010/main" val="3192929262"/>
      </p:ext>
    </p:extLst>
  </p:cSld>
  <p:clrMapOvr>
    <a:masterClrMapping/>
  </p:clrMapOvr>
  <p:transition spd="slow" advTm="3337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5811526" y="3143224"/>
            <a:ext cx="2857520" cy="714380"/>
          </a:xfrm>
          <a:prstGeom prst="rect">
            <a:avLst/>
          </a:prstGeom>
          <a:noFill/>
          <a:ln w="1905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r>
              <a:rPr lang="en-US" altLang="zh-CN" sz="3000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Cloud </a:t>
            </a:r>
            <a:r>
              <a:rPr lang="en-US" altLang="zh-CN" sz="3000" dirty="0" err="1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Accout</a:t>
            </a:r>
            <a:endParaRPr lang="zh-CN" altLang="en-US" sz="30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38440" y="7801081"/>
            <a:ext cx="2485352" cy="747314"/>
          </a:xfrm>
          <a:prstGeom prst="rect">
            <a:avLst/>
          </a:prstGeom>
          <a:noFill/>
          <a:ln w="952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r>
              <a:rPr lang="en-US" altLang="zh-CN" sz="3000" dirty="0" err="1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Shenshu</a:t>
            </a:r>
            <a:endParaRPr lang="en-US" altLang="zh-CN" sz="30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238440" y="6803968"/>
            <a:ext cx="2485352" cy="714380"/>
          </a:xfrm>
          <a:prstGeom prst="rect">
            <a:avLst/>
          </a:prstGeom>
          <a:noFill/>
          <a:ln w="952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r>
              <a:rPr lang="en-US" altLang="zh-CN" sz="3000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KDC</a:t>
            </a:r>
            <a:r>
              <a:rPr lang="zh-CN" altLang="en-US" sz="3000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endParaRPr lang="en-US" altLang="zh-CN" sz="30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algn="ctr"/>
            <a:r>
              <a:rPr lang="en-US" altLang="zh-CN" sz="3000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(SSO)</a:t>
            </a:r>
            <a:endParaRPr lang="zh-CN" altLang="en-US" sz="30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666934" y="5451402"/>
            <a:ext cx="9144064" cy="3544604"/>
          </a:xfrm>
          <a:prstGeom prst="rect">
            <a:avLst/>
          </a:prstGeom>
          <a:noFill/>
          <a:ln w="19050">
            <a:solidFill>
              <a:schemeClr val="tx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endParaRPr lang="zh-CN" altLang="en-US" sz="3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095965" y="3714739"/>
            <a:ext cx="5334038" cy="857254"/>
          </a:xfrm>
          <a:prstGeom prst="rect">
            <a:avLst/>
          </a:prstGeom>
          <a:noFill/>
          <a:ln w="19050">
            <a:solidFill>
              <a:schemeClr val="tx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endParaRPr lang="zh-CN" altLang="en-US" sz="3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238966" y="3875119"/>
            <a:ext cx="2857520" cy="681502"/>
          </a:xfrm>
          <a:prstGeom prst="rect">
            <a:avLst/>
          </a:prstGeom>
        </p:spPr>
        <p:txBody>
          <a:bodyPr wrap="square" lIns="217710" tIns="108856" rIns="217710" bIns="108856">
            <a:spAutoFit/>
          </a:bodyPr>
          <a:lstStyle/>
          <a:p>
            <a:pPr algn="ctr"/>
            <a:r>
              <a:rPr lang="en-US" altLang="zh-CN" sz="3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Web Server</a:t>
            </a:r>
            <a:endParaRPr lang="zh-CN" altLang="en-US" sz="3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rot="16200000" flipH="1">
            <a:off x="8421751" y="3166786"/>
            <a:ext cx="1000134" cy="4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rot="5400000">
            <a:off x="8023741" y="5499624"/>
            <a:ext cx="1857382" cy="2116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>
            <a:spLocks noGrp="1"/>
          </p:cNvSpPr>
          <p:nvPr>
            <p:ph type="title"/>
          </p:nvPr>
        </p:nvSpPr>
        <p:spPr>
          <a:xfrm>
            <a:off x="1142924" y="142828"/>
            <a:ext cx="20726400" cy="1428760"/>
          </a:xfrm>
        </p:spPr>
        <p:txBody>
          <a:bodyPr>
            <a:normAutofit/>
          </a:bodyPr>
          <a:lstStyle/>
          <a:p>
            <a:r>
              <a:rPr lang="en-US" altLang="zh-CN" sz="6600" dirty="0" smtClean="0">
                <a:solidFill>
                  <a:schemeClr val="tx1"/>
                </a:solidFill>
              </a:rPr>
              <a:t>“</a:t>
            </a:r>
            <a:r>
              <a:rPr lang="en-US" altLang="zh-CN" sz="6600" dirty="0" err="1" smtClean="0">
                <a:solidFill>
                  <a:schemeClr val="tx1"/>
                </a:solidFill>
              </a:rPr>
              <a:t>Maxcompute+</a:t>
            </a:r>
            <a:r>
              <a:rPr lang="en-US" altLang="zh-CN" sz="6600" dirty="0" err="1">
                <a:solidFill>
                  <a:schemeClr val="tx1"/>
                </a:solidFill>
              </a:rPr>
              <a:t>Apsara</a:t>
            </a:r>
            <a:r>
              <a:rPr lang="en-US" altLang="zh-CN" sz="6600" dirty="0">
                <a:solidFill>
                  <a:schemeClr val="tx1"/>
                </a:solidFill>
              </a:rPr>
              <a:t>” Security Architecture</a:t>
            </a:r>
            <a:endParaRPr lang="zh-CN" altLang="en-US" sz="6600" dirty="0">
              <a:solidFill>
                <a:schemeClr val="tx1"/>
              </a:solidFill>
            </a:endParaRPr>
          </a:p>
        </p:txBody>
      </p:sp>
      <p:sp>
        <p:nvSpPr>
          <p:cNvPr id="40" name="圆柱形 39"/>
          <p:cNvSpPr/>
          <p:nvPr/>
        </p:nvSpPr>
        <p:spPr>
          <a:xfrm>
            <a:off x="15811526" y="6143620"/>
            <a:ext cx="2667020" cy="2571768"/>
          </a:xfrm>
          <a:prstGeom prst="can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r>
              <a:rPr lang="en-US" altLang="zh-CN" sz="3000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Meta Store</a:t>
            </a:r>
            <a:endParaRPr lang="zh-CN" altLang="en-US" sz="30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5811526" y="4429108"/>
            <a:ext cx="2857520" cy="714380"/>
          </a:xfrm>
          <a:prstGeom prst="rect">
            <a:avLst/>
          </a:prstGeom>
          <a:noFill/>
          <a:ln w="1905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r>
              <a:rPr lang="en-US" altLang="zh-CN" sz="3000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Domain Acct</a:t>
            </a:r>
            <a:endParaRPr lang="zh-CN" altLang="en-US" sz="30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47" name="肘形连接符 46"/>
          <p:cNvCxnSpPr>
            <a:endCxn id="11" idx="1"/>
          </p:cNvCxnSpPr>
          <p:nvPr/>
        </p:nvCxnSpPr>
        <p:spPr>
          <a:xfrm flipV="1">
            <a:off x="11429994" y="3500414"/>
            <a:ext cx="4381532" cy="642944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/>
          <p:cNvCxnSpPr>
            <a:endCxn id="45" idx="1"/>
          </p:cNvCxnSpPr>
          <p:nvPr/>
        </p:nvCxnSpPr>
        <p:spPr>
          <a:xfrm>
            <a:off x="11429994" y="4143358"/>
            <a:ext cx="4381532" cy="642940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15811526" y="3809731"/>
            <a:ext cx="2857520" cy="50025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r>
              <a:rPr lang="en-US" altLang="zh-CN" sz="3000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…</a:t>
            </a:r>
            <a:endParaRPr lang="zh-CN" altLang="en-US" sz="30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1144494" y="3476477"/>
            <a:ext cx="2667020" cy="681502"/>
          </a:xfrm>
          <a:prstGeom prst="rect">
            <a:avLst/>
          </a:prstGeom>
        </p:spPr>
        <p:txBody>
          <a:bodyPr wrap="square" lIns="217710" tIns="108856" rIns="217710" bIns="108856">
            <a:spAutoFit/>
          </a:bodyPr>
          <a:lstStyle/>
          <a:p>
            <a:pPr algn="ctr"/>
            <a:r>
              <a:rPr lang="en-US" altLang="zh-CN" sz="3000" dirty="0" err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Auth</a:t>
            </a:r>
            <a:endParaRPr lang="zh-CN" altLang="en-US" sz="3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47936" y="6595160"/>
            <a:ext cx="2984688" cy="2120604"/>
          </a:xfrm>
          <a:prstGeom prst="rect">
            <a:avLst/>
          </a:prstGeom>
          <a:noFill/>
          <a:ln w="19050"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endParaRPr lang="zh-CN" altLang="en-US" sz="30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603600" y="5645989"/>
            <a:ext cx="4000528" cy="681502"/>
          </a:xfrm>
          <a:prstGeom prst="rect">
            <a:avLst/>
          </a:prstGeom>
        </p:spPr>
        <p:txBody>
          <a:bodyPr wrap="square" lIns="217710" tIns="108856" rIns="217710" bIns="108856">
            <a:spAutoFit/>
          </a:bodyPr>
          <a:lstStyle/>
          <a:p>
            <a:pPr algn="ctr"/>
            <a:r>
              <a:rPr lang="en-US" altLang="zh-CN" sz="3000" dirty="0" err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Apsara</a:t>
            </a:r>
            <a:r>
              <a:rPr lang="en-US" altLang="zh-CN" sz="3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AA Service</a:t>
            </a:r>
          </a:p>
        </p:txBody>
      </p:sp>
      <p:sp>
        <p:nvSpPr>
          <p:cNvPr id="72" name="矩形 71"/>
          <p:cNvSpPr/>
          <p:nvPr/>
        </p:nvSpPr>
        <p:spPr>
          <a:xfrm>
            <a:off x="8381974" y="5546787"/>
            <a:ext cx="3429024" cy="681502"/>
          </a:xfrm>
          <a:prstGeom prst="rect">
            <a:avLst/>
          </a:prstGeom>
        </p:spPr>
        <p:txBody>
          <a:bodyPr wrap="square" lIns="217710" tIns="108856" rIns="217710" bIns="108856">
            <a:spAutoFit/>
          </a:bodyPr>
          <a:lstStyle/>
          <a:p>
            <a:pPr algn="ctr"/>
            <a:r>
              <a:rPr lang="en-US" altLang="zh-CN" sz="3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ODPS Service</a:t>
            </a:r>
            <a:endParaRPr lang="zh-CN" altLang="en-US" sz="3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>
            <a:off x="11620501" y="7429504"/>
            <a:ext cx="4191030" cy="317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2590934" y="9596403"/>
            <a:ext cx="3840428" cy="681502"/>
          </a:xfrm>
          <a:prstGeom prst="rect">
            <a:avLst/>
          </a:prstGeom>
        </p:spPr>
        <p:txBody>
          <a:bodyPr wrap="square" lIns="217710" tIns="108856" rIns="217710" bIns="108856">
            <a:spAutoFit/>
          </a:bodyPr>
          <a:lstStyle/>
          <a:p>
            <a:pPr algn="ctr"/>
            <a:r>
              <a:rPr lang="en-US" altLang="zh-CN" sz="3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Compute Cluster </a:t>
            </a:r>
            <a:endParaRPr lang="zh-CN" altLang="en-US" sz="3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967539" y="9620153"/>
            <a:ext cx="4224470" cy="681502"/>
          </a:xfrm>
          <a:prstGeom prst="rect">
            <a:avLst/>
          </a:prstGeom>
        </p:spPr>
        <p:txBody>
          <a:bodyPr wrap="square" lIns="217710" tIns="108856" rIns="217710" bIns="108856">
            <a:spAutoFit/>
          </a:bodyPr>
          <a:lstStyle/>
          <a:p>
            <a:pPr algn="ctr"/>
            <a:r>
              <a:rPr lang="en-US" altLang="zh-CN" sz="3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Compute Cluster n</a:t>
            </a:r>
            <a:endParaRPr lang="zh-CN" altLang="en-US" sz="3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905456" y="10739411"/>
            <a:ext cx="2857520" cy="681502"/>
          </a:xfrm>
          <a:prstGeom prst="rect">
            <a:avLst/>
          </a:prstGeom>
        </p:spPr>
        <p:txBody>
          <a:bodyPr wrap="square" lIns="217710" tIns="108856" rIns="217710" bIns="108856">
            <a:spAutoFit/>
          </a:bodyPr>
          <a:lstStyle/>
          <a:p>
            <a:pPr algn="ctr"/>
            <a:r>
              <a:rPr lang="en-US" altLang="zh-CN" sz="3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…</a:t>
            </a:r>
            <a:endParaRPr lang="zh-CN" altLang="en-US" sz="3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85" name="肘形连接符 84"/>
          <p:cNvCxnSpPr/>
          <p:nvPr/>
        </p:nvCxnSpPr>
        <p:spPr>
          <a:xfrm rot="16200000" flipH="1">
            <a:off x="8928932" y="8905098"/>
            <a:ext cx="1477848" cy="1047756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肘形连接符 85"/>
          <p:cNvCxnSpPr>
            <a:endCxn id="4" idx="0"/>
          </p:cNvCxnSpPr>
          <p:nvPr/>
        </p:nvCxnSpPr>
        <p:spPr>
          <a:xfrm rot="5400000">
            <a:off x="5976164" y="7000084"/>
            <a:ext cx="1477848" cy="4857784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6095965" y="1881613"/>
            <a:ext cx="5334038" cy="857254"/>
          </a:xfrm>
          <a:prstGeom prst="rect">
            <a:avLst/>
          </a:prstGeom>
          <a:noFill/>
          <a:ln w="38100">
            <a:solidFill>
              <a:schemeClr val="tx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endParaRPr lang="zh-CN" altLang="en-US" sz="3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6286467" y="1714466"/>
            <a:ext cx="4762534" cy="1143168"/>
          </a:xfrm>
          <a:prstGeom prst="rect">
            <a:avLst/>
          </a:prstGeom>
        </p:spPr>
        <p:txBody>
          <a:bodyPr wrap="square" lIns="217710" tIns="108856" rIns="217710" bIns="108856">
            <a:spAutoFit/>
          </a:bodyPr>
          <a:lstStyle/>
          <a:p>
            <a:pPr algn="ctr"/>
            <a:r>
              <a:rPr lang="en-US" altLang="zh-CN" sz="3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ODPS Client</a:t>
            </a:r>
          </a:p>
          <a:p>
            <a:pPr algn="ctr"/>
            <a:r>
              <a:rPr lang="en-US" altLang="zh-CN" sz="3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(SDK, Console)</a:t>
            </a:r>
            <a:endParaRPr lang="zh-CN" altLang="en-US" sz="3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381432" y="3875119"/>
            <a:ext cx="3238524" cy="681502"/>
          </a:xfrm>
          <a:prstGeom prst="rect">
            <a:avLst/>
          </a:prstGeom>
        </p:spPr>
        <p:txBody>
          <a:bodyPr wrap="square" lIns="217710" tIns="108856" rIns="217710" bIns="108856">
            <a:spAutoFit/>
          </a:bodyPr>
          <a:lstStyle/>
          <a:p>
            <a:pPr algn="ctr"/>
            <a:r>
              <a:rPr lang="en-US" altLang="zh-CN" sz="3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ODPS Frontend</a:t>
            </a:r>
            <a:endParaRPr lang="zh-CN" altLang="en-US" sz="3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476432" y="4881495"/>
            <a:ext cx="5107056" cy="681502"/>
          </a:xfrm>
          <a:prstGeom prst="rect">
            <a:avLst/>
          </a:prstGeom>
        </p:spPr>
        <p:txBody>
          <a:bodyPr wrap="square" lIns="217710" tIns="108856" rIns="217710" bIns="108856">
            <a:spAutoFit/>
          </a:bodyPr>
          <a:lstStyle/>
          <a:p>
            <a:pPr algn="ctr"/>
            <a:r>
              <a:rPr lang="en-US" altLang="zh-CN" sz="3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ODPS Controller Cluster</a:t>
            </a:r>
            <a:endParaRPr lang="zh-CN" altLang="en-US" sz="3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61"/>
          <p:cNvGrpSpPr/>
          <p:nvPr/>
        </p:nvGrpSpPr>
        <p:grpSpPr>
          <a:xfrm>
            <a:off x="2666934" y="10167898"/>
            <a:ext cx="3238524" cy="2286016"/>
            <a:chOff x="1357290" y="5429264"/>
            <a:chExt cx="1214446" cy="1143008"/>
          </a:xfrm>
        </p:grpSpPr>
        <p:sp>
          <p:nvSpPr>
            <p:cNvPr id="4" name="矩形 3"/>
            <p:cNvSpPr/>
            <p:nvPr/>
          </p:nvSpPr>
          <p:spPr>
            <a:xfrm>
              <a:off x="1357290" y="5429264"/>
              <a:ext cx="1214446" cy="1143008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428728" y="55007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1571604" y="55007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714480" y="55007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1857356" y="55007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2000232" y="55007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2143108" y="55007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2285984" y="55007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2428860" y="55007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1428728" y="56531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1571604" y="56531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 107"/>
            <p:cNvSpPr/>
            <p:nvPr/>
          </p:nvSpPr>
          <p:spPr>
            <a:xfrm>
              <a:off x="1714480" y="56531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1857356" y="56531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2000232" y="56531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矩形 110"/>
            <p:cNvSpPr/>
            <p:nvPr/>
          </p:nvSpPr>
          <p:spPr>
            <a:xfrm>
              <a:off x="2143108" y="56531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 111"/>
            <p:cNvSpPr/>
            <p:nvPr/>
          </p:nvSpPr>
          <p:spPr>
            <a:xfrm>
              <a:off x="2285984" y="56531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/>
            <p:cNvSpPr/>
            <p:nvPr/>
          </p:nvSpPr>
          <p:spPr>
            <a:xfrm>
              <a:off x="2428860" y="56531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/>
            <p:cNvSpPr/>
            <p:nvPr/>
          </p:nvSpPr>
          <p:spPr>
            <a:xfrm>
              <a:off x="1428728" y="58114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1571604" y="58114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115"/>
            <p:cNvSpPr/>
            <p:nvPr/>
          </p:nvSpPr>
          <p:spPr>
            <a:xfrm>
              <a:off x="1714480" y="58114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/>
            <p:cNvSpPr/>
            <p:nvPr/>
          </p:nvSpPr>
          <p:spPr>
            <a:xfrm>
              <a:off x="1857356" y="58114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000232" y="58114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2143108" y="58114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2285984" y="58114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/>
            <p:cNvSpPr/>
            <p:nvPr/>
          </p:nvSpPr>
          <p:spPr>
            <a:xfrm>
              <a:off x="2428860" y="58114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1428728" y="59638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1571604" y="59638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矩形 123"/>
            <p:cNvSpPr/>
            <p:nvPr/>
          </p:nvSpPr>
          <p:spPr>
            <a:xfrm>
              <a:off x="1714480" y="59638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/>
            <p:cNvSpPr/>
            <p:nvPr/>
          </p:nvSpPr>
          <p:spPr>
            <a:xfrm>
              <a:off x="1857356" y="59638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/>
            <p:cNvSpPr/>
            <p:nvPr/>
          </p:nvSpPr>
          <p:spPr>
            <a:xfrm>
              <a:off x="2000232" y="59638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2143108" y="59638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2285984" y="59638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2428860" y="59638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1428728" y="61091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571604" y="61091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1714480" y="61091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1857356" y="61091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2000232" y="61091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2143108" y="61091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2285984" y="61091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2428860" y="61091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1428728" y="62615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1571604" y="62615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1714480" y="62615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1857356" y="62615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2000232" y="62615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2143108" y="62615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2285984" y="62615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2428860" y="62615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1428728" y="641987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1571604" y="641987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1714480" y="641987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1857356" y="641987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2000232" y="641987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2143108" y="641987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2285984" y="641987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2428860" y="641987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162"/>
          <p:cNvGrpSpPr/>
          <p:nvPr/>
        </p:nvGrpSpPr>
        <p:grpSpPr>
          <a:xfrm>
            <a:off x="8394676" y="10186948"/>
            <a:ext cx="3238524" cy="2286016"/>
            <a:chOff x="1357290" y="5429264"/>
            <a:chExt cx="1214446" cy="1143008"/>
          </a:xfrm>
        </p:grpSpPr>
        <p:sp>
          <p:nvSpPr>
            <p:cNvPr id="164" name="矩形 163"/>
            <p:cNvSpPr/>
            <p:nvPr/>
          </p:nvSpPr>
          <p:spPr>
            <a:xfrm>
              <a:off x="1357290" y="5429264"/>
              <a:ext cx="1214446" cy="1143008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65" name="矩形 164"/>
            <p:cNvSpPr/>
            <p:nvPr/>
          </p:nvSpPr>
          <p:spPr>
            <a:xfrm>
              <a:off x="1428728" y="55007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矩形 165"/>
            <p:cNvSpPr/>
            <p:nvPr/>
          </p:nvSpPr>
          <p:spPr>
            <a:xfrm>
              <a:off x="1571604" y="55007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1714480" y="55007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167"/>
            <p:cNvSpPr/>
            <p:nvPr/>
          </p:nvSpPr>
          <p:spPr>
            <a:xfrm>
              <a:off x="1857356" y="55007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/>
            <p:cNvSpPr/>
            <p:nvPr/>
          </p:nvSpPr>
          <p:spPr>
            <a:xfrm>
              <a:off x="2000232" y="55007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2143108" y="55007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2285984" y="55007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171"/>
            <p:cNvSpPr/>
            <p:nvPr/>
          </p:nvSpPr>
          <p:spPr>
            <a:xfrm>
              <a:off x="2428860" y="55007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1428728" y="56531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1571604" y="56531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174"/>
            <p:cNvSpPr/>
            <p:nvPr/>
          </p:nvSpPr>
          <p:spPr>
            <a:xfrm>
              <a:off x="1714480" y="56531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1857356" y="56531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/>
            <p:cNvSpPr/>
            <p:nvPr/>
          </p:nvSpPr>
          <p:spPr>
            <a:xfrm>
              <a:off x="2000232" y="56531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/>
          </p:nvSpPr>
          <p:spPr>
            <a:xfrm>
              <a:off x="2143108" y="56531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178"/>
            <p:cNvSpPr/>
            <p:nvPr/>
          </p:nvSpPr>
          <p:spPr>
            <a:xfrm>
              <a:off x="2285984" y="56531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179"/>
            <p:cNvSpPr/>
            <p:nvPr/>
          </p:nvSpPr>
          <p:spPr>
            <a:xfrm>
              <a:off x="2428860" y="565310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>
              <a:off x="1428728" y="58114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>
              <a:off x="1571604" y="58114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1714480" y="58114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183"/>
            <p:cNvSpPr/>
            <p:nvPr/>
          </p:nvSpPr>
          <p:spPr>
            <a:xfrm>
              <a:off x="1857356" y="58114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184"/>
            <p:cNvSpPr/>
            <p:nvPr/>
          </p:nvSpPr>
          <p:spPr>
            <a:xfrm>
              <a:off x="2000232" y="58114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185"/>
            <p:cNvSpPr/>
            <p:nvPr/>
          </p:nvSpPr>
          <p:spPr>
            <a:xfrm>
              <a:off x="2143108" y="58114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/>
          </p:nvSpPr>
          <p:spPr>
            <a:xfrm>
              <a:off x="2285984" y="58114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187"/>
            <p:cNvSpPr/>
            <p:nvPr/>
          </p:nvSpPr>
          <p:spPr>
            <a:xfrm>
              <a:off x="2428860" y="58114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188"/>
            <p:cNvSpPr/>
            <p:nvPr/>
          </p:nvSpPr>
          <p:spPr>
            <a:xfrm>
              <a:off x="1428728" y="59638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1571604" y="59638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14480" y="59638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191"/>
            <p:cNvSpPr/>
            <p:nvPr/>
          </p:nvSpPr>
          <p:spPr>
            <a:xfrm>
              <a:off x="1857356" y="59638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192"/>
            <p:cNvSpPr/>
            <p:nvPr/>
          </p:nvSpPr>
          <p:spPr>
            <a:xfrm>
              <a:off x="2000232" y="59638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193"/>
            <p:cNvSpPr/>
            <p:nvPr/>
          </p:nvSpPr>
          <p:spPr>
            <a:xfrm>
              <a:off x="2143108" y="59638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/>
            <p:cNvSpPr/>
            <p:nvPr/>
          </p:nvSpPr>
          <p:spPr>
            <a:xfrm>
              <a:off x="2285984" y="59638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2428860" y="5963834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矩形 196"/>
            <p:cNvSpPr/>
            <p:nvPr/>
          </p:nvSpPr>
          <p:spPr>
            <a:xfrm>
              <a:off x="1428728" y="61091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矩形 197"/>
            <p:cNvSpPr/>
            <p:nvPr/>
          </p:nvSpPr>
          <p:spPr>
            <a:xfrm>
              <a:off x="1571604" y="61091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198"/>
            <p:cNvSpPr/>
            <p:nvPr/>
          </p:nvSpPr>
          <p:spPr>
            <a:xfrm>
              <a:off x="1714480" y="61091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矩形 199"/>
            <p:cNvSpPr/>
            <p:nvPr/>
          </p:nvSpPr>
          <p:spPr>
            <a:xfrm>
              <a:off x="1857356" y="61091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矩形 200"/>
            <p:cNvSpPr/>
            <p:nvPr/>
          </p:nvSpPr>
          <p:spPr>
            <a:xfrm>
              <a:off x="2000232" y="61091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矩形 201"/>
            <p:cNvSpPr/>
            <p:nvPr/>
          </p:nvSpPr>
          <p:spPr>
            <a:xfrm>
              <a:off x="2143108" y="61091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矩形 202"/>
            <p:cNvSpPr/>
            <p:nvPr/>
          </p:nvSpPr>
          <p:spPr>
            <a:xfrm>
              <a:off x="2285984" y="61091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矩形 203"/>
            <p:cNvSpPr/>
            <p:nvPr/>
          </p:nvSpPr>
          <p:spPr>
            <a:xfrm>
              <a:off x="2428860" y="61091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矩形 204"/>
            <p:cNvSpPr/>
            <p:nvPr/>
          </p:nvSpPr>
          <p:spPr>
            <a:xfrm>
              <a:off x="1428728" y="62615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矩形 205"/>
            <p:cNvSpPr/>
            <p:nvPr/>
          </p:nvSpPr>
          <p:spPr>
            <a:xfrm>
              <a:off x="1571604" y="62615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矩形 206"/>
            <p:cNvSpPr/>
            <p:nvPr/>
          </p:nvSpPr>
          <p:spPr>
            <a:xfrm>
              <a:off x="1714480" y="62615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矩形 207"/>
            <p:cNvSpPr/>
            <p:nvPr/>
          </p:nvSpPr>
          <p:spPr>
            <a:xfrm>
              <a:off x="1857356" y="62615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 208"/>
            <p:cNvSpPr/>
            <p:nvPr/>
          </p:nvSpPr>
          <p:spPr>
            <a:xfrm>
              <a:off x="2000232" y="62615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矩形 209"/>
            <p:cNvSpPr/>
            <p:nvPr/>
          </p:nvSpPr>
          <p:spPr>
            <a:xfrm>
              <a:off x="2143108" y="62615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矩形 210"/>
            <p:cNvSpPr/>
            <p:nvPr/>
          </p:nvSpPr>
          <p:spPr>
            <a:xfrm>
              <a:off x="2285984" y="62615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矩形 211"/>
            <p:cNvSpPr/>
            <p:nvPr/>
          </p:nvSpPr>
          <p:spPr>
            <a:xfrm>
              <a:off x="2428860" y="6261540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矩形 212"/>
            <p:cNvSpPr/>
            <p:nvPr/>
          </p:nvSpPr>
          <p:spPr>
            <a:xfrm>
              <a:off x="1428728" y="641987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矩形 213"/>
            <p:cNvSpPr/>
            <p:nvPr/>
          </p:nvSpPr>
          <p:spPr>
            <a:xfrm>
              <a:off x="1571604" y="641987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矩形 214"/>
            <p:cNvSpPr/>
            <p:nvPr/>
          </p:nvSpPr>
          <p:spPr>
            <a:xfrm>
              <a:off x="1714480" y="641987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 215"/>
            <p:cNvSpPr/>
            <p:nvPr/>
          </p:nvSpPr>
          <p:spPr>
            <a:xfrm>
              <a:off x="1857356" y="641987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矩形 216"/>
            <p:cNvSpPr/>
            <p:nvPr/>
          </p:nvSpPr>
          <p:spPr>
            <a:xfrm>
              <a:off x="2000232" y="641987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矩形 217"/>
            <p:cNvSpPr/>
            <p:nvPr/>
          </p:nvSpPr>
          <p:spPr>
            <a:xfrm>
              <a:off x="2143108" y="641987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矩形 218"/>
            <p:cNvSpPr/>
            <p:nvPr/>
          </p:nvSpPr>
          <p:spPr>
            <a:xfrm>
              <a:off x="2285984" y="641987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/>
            <p:cNvSpPr/>
            <p:nvPr/>
          </p:nvSpPr>
          <p:spPr>
            <a:xfrm>
              <a:off x="2428860" y="6419872"/>
              <a:ext cx="71438" cy="71438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4" name="矩形 223"/>
          <p:cNvSpPr/>
          <p:nvPr/>
        </p:nvSpPr>
        <p:spPr>
          <a:xfrm>
            <a:off x="1714428" y="3166974"/>
            <a:ext cx="11239580" cy="9572692"/>
          </a:xfrm>
          <a:prstGeom prst="rect">
            <a:avLst/>
          </a:prstGeom>
          <a:noFill/>
          <a:ln w="38100"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endParaRPr lang="zh-CN" altLang="en-US" sz="3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227" name="直接箭头连接符 226"/>
          <p:cNvCxnSpPr/>
          <p:nvPr/>
        </p:nvCxnSpPr>
        <p:spPr>
          <a:xfrm rot="10800000">
            <a:off x="6095958" y="7572380"/>
            <a:ext cx="952508" cy="3176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箭头连接符 236"/>
          <p:cNvCxnSpPr/>
          <p:nvPr/>
        </p:nvCxnSpPr>
        <p:spPr>
          <a:xfrm rot="5400000">
            <a:off x="6691540" y="9786701"/>
            <a:ext cx="715968" cy="2118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椭圆 260"/>
          <p:cNvSpPr/>
          <p:nvPr/>
        </p:nvSpPr>
        <p:spPr>
          <a:xfrm>
            <a:off x="8953478" y="2143092"/>
            <a:ext cx="381004" cy="28575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10" tIns="108856" rIns="217710" bIns="108856" rtlCol="0" anchor="ctr"/>
          <a:lstStyle/>
          <a:p>
            <a:pPr algn="ctr"/>
            <a:endParaRPr lang="zh-CN" altLang="en-US"/>
          </a:p>
        </p:txBody>
      </p:sp>
      <p:sp>
        <p:nvSpPr>
          <p:cNvPr id="262" name="矩形 261"/>
          <p:cNvSpPr/>
          <p:nvPr/>
        </p:nvSpPr>
        <p:spPr>
          <a:xfrm>
            <a:off x="13906512" y="8858273"/>
            <a:ext cx="6858048" cy="743058"/>
          </a:xfrm>
          <a:prstGeom prst="rect">
            <a:avLst/>
          </a:prstGeom>
        </p:spPr>
        <p:txBody>
          <a:bodyPr wrap="square" lIns="217710" tIns="108856" rIns="217710" bIns="108856">
            <a:spAutoFit/>
          </a:bodyPr>
          <a:lstStyle/>
          <a:p>
            <a:pPr marL="544274" indent="-544274"/>
            <a:r>
              <a:rPr lang="en-US" altLang="zh-CN" sz="3400" dirty="0">
                <a:solidFill>
                  <a:srgbClr val="0365C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1. User Authentication</a:t>
            </a:r>
          </a:p>
        </p:txBody>
      </p:sp>
      <p:sp>
        <p:nvSpPr>
          <p:cNvPr id="263" name="矩形 262"/>
          <p:cNvSpPr/>
          <p:nvPr/>
        </p:nvSpPr>
        <p:spPr>
          <a:xfrm>
            <a:off x="13906519" y="9511095"/>
            <a:ext cx="9422726" cy="743058"/>
          </a:xfrm>
          <a:prstGeom prst="rect">
            <a:avLst/>
          </a:prstGeom>
        </p:spPr>
        <p:txBody>
          <a:bodyPr wrap="square" lIns="217710" tIns="108856" rIns="217710" bIns="108856">
            <a:spAutoFit/>
          </a:bodyPr>
          <a:lstStyle/>
          <a:p>
            <a:pPr marL="544274" indent="-544274"/>
            <a:r>
              <a:rPr lang="en-US" altLang="zh-CN" sz="3400" dirty="0">
                <a:solidFill>
                  <a:srgbClr val="0365C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2. Permission and data protection policy check</a:t>
            </a:r>
          </a:p>
        </p:txBody>
      </p:sp>
      <p:sp>
        <p:nvSpPr>
          <p:cNvPr id="264" name="矩形 263"/>
          <p:cNvSpPr/>
          <p:nvPr/>
        </p:nvSpPr>
        <p:spPr>
          <a:xfrm>
            <a:off x="13906519" y="10225468"/>
            <a:ext cx="9334566" cy="3297604"/>
          </a:xfrm>
          <a:prstGeom prst="rect">
            <a:avLst/>
          </a:prstGeom>
        </p:spPr>
        <p:txBody>
          <a:bodyPr wrap="square" lIns="217710" tIns="108856" rIns="217710" bIns="108856">
            <a:spAutoFit/>
          </a:bodyPr>
          <a:lstStyle/>
          <a:p>
            <a:pPr marL="544274" indent="-544274"/>
            <a:r>
              <a:rPr lang="en-US" altLang="zh-CN" sz="3200" dirty="0">
                <a:solidFill>
                  <a:srgbClr val="0365C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3. Least possible capability for </a:t>
            </a:r>
            <a:r>
              <a:rPr lang="en-US" altLang="zh-CN" sz="3200" dirty="0" err="1">
                <a:solidFill>
                  <a:srgbClr val="0365C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Fuxi</a:t>
            </a:r>
            <a:r>
              <a:rPr lang="en-US" altLang="zh-CN" sz="3200" dirty="0">
                <a:solidFill>
                  <a:srgbClr val="0365C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Job</a:t>
            </a:r>
          </a:p>
          <a:p>
            <a:pPr marL="544274" indent="-544274"/>
            <a:r>
              <a:rPr lang="en-US" altLang="zh-CN" sz="2400" dirty="0" err="1">
                <a:solidFill>
                  <a:srgbClr val="0365C0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eg</a:t>
            </a:r>
            <a:r>
              <a:rPr lang="en-US" altLang="zh-CN" sz="2400" dirty="0">
                <a:solidFill>
                  <a:srgbClr val="0365C0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, </a:t>
            </a:r>
            <a:r>
              <a:rPr lang="en-US" altLang="zh-CN" sz="2400" dirty="0" err="1">
                <a:solidFill>
                  <a:srgbClr val="0365C0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pangu</a:t>
            </a:r>
            <a:r>
              <a:rPr lang="en-US" altLang="zh-CN" sz="2400" dirty="0">
                <a:solidFill>
                  <a:srgbClr val="0365C0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cap:</a:t>
            </a:r>
          </a:p>
          <a:p>
            <a:pPr marL="544274" indent="-544274"/>
            <a:r>
              <a:rPr lang="en-US" altLang="zh-CN" sz="2400" dirty="0">
                <a:solidFill>
                  <a:srgbClr val="0365C0"/>
                </a:solidFill>
                <a:ea typeface="Arial Unicode MS" pitchFamily="34" charset="-122"/>
                <a:cs typeface="Arial Unicode MS" pitchFamily="34" charset="-122"/>
              </a:rPr>
              <a:t>{</a:t>
            </a:r>
          </a:p>
          <a:p>
            <a:pPr marL="544274" indent="-544274"/>
            <a:r>
              <a:rPr lang="en-US" altLang="zh-CN" sz="2400" dirty="0">
                <a:solidFill>
                  <a:srgbClr val="0365C0"/>
                </a:solidFill>
                <a:ea typeface="Arial Unicode MS" pitchFamily="34" charset="-122"/>
                <a:cs typeface="Arial Unicode MS" pitchFamily="34" charset="-122"/>
              </a:rPr>
              <a:t>    “pangu://odps/alipay/user_credit/”: READ,</a:t>
            </a:r>
          </a:p>
          <a:p>
            <a:pPr marL="544274" indent="-544274"/>
            <a:r>
              <a:rPr lang="en-US" altLang="zh-CN" sz="2400" dirty="0">
                <a:solidFill>
                  <a:srgbClr val="0365C0"/>
                </a:solidFill>
                <a:ea typeface="Arial Unicode MS" pitchFamily="34" charset="-122"/>
                <a:cs typeface="Arial Unicode MS" pitchFamily="34" charset="-122"/>
              </a:rPr>
              <a:t>    “pangu://odps/myprj/user/”: READ,</a:t>
            </a:r>
          </a:p>
          <a:p>
            <a:pPr marL="544274" indent="-544274"/>
            <a:r>
              <a:rPr lang="en-US" altLang="zh-CN" sz="2400" dirty="0">
                <a:solidFill>
                  <a:srgbClr val="0365C0"/>
                </a:solidFill>
                <a:ea typeface="Arial Unicode MS" pitchFamily="34" charset="-122"/>
                <a:cs typeface="Arial Unicode MS" pitchFamily="34" charset="-122"/>
              </a:rPr>
              <a:t>    “pangu://odps/currentPrj/.FuxiJobTempRoot/</a:t>
            </a:r>
          </a:p>
          <a:p>
            <a:pPr marL="544274" indent="-544274"/>
            <a:r>
              <a:rPr lang="en-US" altLang="zh-CN" sz="2400" dirty="0">
                <a:solidFill>
                  <a:srgbClr val="0365C0"/>
                </a:solidFill>
                <a:ea typeface="Arial Unicode MS" pitchFamily="34" charset="-122"/>
                <a:cs typeface="Arial Unicode MS" pitchFamily="34" charset="-122"/>
              </a:rPr>
              <a:t>20130322/$</a:t>
            </a:r>
            <a:r>
              <a:rPr lang="en-US" altLang="zh-CN" sz="2400" dirty="0" err="1">
                <a:solidFill>
                  <a:srgbClr val="0365C0"/>
                </a:solidFill>
                <a:ea typeface="Arial Unicode MS" pitchFamily="34" charset="-122"/>
                <a:cs typeface="Arial Unicode MS" pitchFamily="34" charset="-122"/>
              </a:rPr>
              <a:t>instanceId</a:t>
            </a:r>
            <a:r>
              <a:rPr lang="en-US" altLang="zh-CN" sz="2400" dirty="0">
                <a:solidFill>
                  <a:srgbClr val="0365C0"/>
                </a:solidFill>
                <a:ea typeface="Arial Unicode MS" pitchFamily="34" charset="-122"/>
                <a:cs typeface="Arial Unicode MS" pitchFamily="34" charset="-122"/>
              </a:rPr>
              <a:t>/”: WRITE</a:t>
            </a:r>
          </a:p>
          <a:p>
            <a:pPr marL="544274" indent="-544274"/>
            <a:r>
              <a:rPr lang="en-US" altLang="zh-CN" sz="2400" dirty="0">
                <a:solidFill>
                  <a:srgbClr val="0365C0"/>
                </a:solidFill>
                <a:ea typeface="Arial Unicode MS" pitchFamily="34" charset="-122"/>
                <a:cs typeface="Arial Unicode MS" pitchFamily="34" charset="-122"/>
              </a:rPr>
              <a:t>}</a:t>
            </a:r>
            <a:endParaRPr lang="en-US" altLang="zh-CN" sz="2400" dirty="0">
              <a:solidFill>
                <a:srgbClr val="0365C0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11810998" y="1276807"/>
            <a:ext cx="11811084" cy="2374274"/>
          </a:xfrm>
          <a:prstGeom prst="rect">
            <a:avLst/>
          </a:prstGeom>
        </p:spPr>
        <p:txBody>
          <a:bodyPr wrap="square" lIns="217710" tIns="108856" rIns="217710" bIns="108856">
            <a:spAutoFit/>
          </a:bodyPr>
          <a:lstStyle>
            <a:lvl1pPr marL="544274" indent="-544274">
              <a:defRPr sz="3300">
                <a:solidFill>
                  <a:srgbClr val="FFFF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sz="2800" dirty="0">
                <a:solidFill>
                  <a:schemeClr val="accent1"/>
                </a:solidFill>
              </a:rPr>
              <a:t>SQL Example:</a:t>
            </a:r>
          </a:p>
          <a:p>
            <a:r>
              <a:rPr lang="en-US" altLang="zh-CN" sz="2800" dirty="0">
                <a:solidFill>
                  <a:schemeClr val="accent1"/>
                </a:solidFill>
              </a:rPr>
              <a:t>CREATE TABLE alipay.t1 AS SELECT </a:t>
            </a:r>
            <a:r>
              <a:rPr lang="en-US" altLang="zh-CN" sz="2800" dirty="0" err="1">
                <a:solidFill>
                  <a:schemeClr val="accent1"/>
                </a:solidFill>
              </a:rPr>
              <a:t>a.user_id</a:t>
            </a:r>
            <a:r>
              <a:rPr lang="en-US" altLang="zh-CN" sz="2800" dirty="0">
                <a:solidFill>
                  <a:schemeClr val="accent1"/>
                </a:solidFill>
              </a:rPr>
              <a:t>, </a:t>
            </a:r>
            <a:r>
              <a:rPr lang="en-US" altLang="zh-CN" sz="2800" dirty="0" err="1">
                <a:solidFill>
                  <a:schemeClr val="accent1"/>
                </a:solidFill>
              </a:rPr>
              <a:t>b.credit_value</a:t>
            </a:r>
            <a:endParaRPr lang="en-US" altLang="zh-CN" sz="2800" dirty="0">
              <a:solidFill>
                <a:schemeClr val="accent1"/>
              </a:solidFill>
            </a:endParaRPr>
          </a:p>
          <a:p>
            <a:r>
              <a:rPr lang="en-US" altLang="zh-CN" sz="2800" dirty="0">
                <a:solidFill>
                  <a:schemeClr val="accent1"/>
                </a:solidFill>
              </a:rPr>
              <a:t>FROM </a:t>
            </a:r>
            <a:r>
              <a:rPr lang="en-US" altLang="zh-CN" sz="2800" dirty="0" err="1">
                <a:solidFill>
                  <a:schemeClr val="accent1"/>
                </a:solidFill>
              </a:rPr>
              <a:t>myprj.user</a:t>
            </a:r>
            <a:r>
              <a:rPr lang="en-US" altLang="zh-CN" sz="2800" dirty="0">
                <a:solidFill>
                  <a:schemeClr val="accent1"/>
                </a:solidFill>
              </a:rPr>
              <a:t> a </a:t>
            </a:r>
          </a:p>
          <a:p>
            <a:r>
              <a:rPr lang="en-US" altLang="zh-CN" sz="2800" dirty="0">
                <a:solidFill>
                  <a:schemeClr val="accent1"/>
                </a:solidFill>
              </a:rPr>
              <a:t>   LEFT OUTER JOIN </a:t>
            </a:r>
            <a:r>
              <a:rPr lang="en-US" altLang="zh-CN" sz="2800" dirty="0" err="1">
                <a:solidFill>
                  <a:schemeClr val="accent1"/>
                </a:solidFill>
              </a:rPr>
              <a:t>alipay.user_credit</a:t>
            </a:r>
            <a:r>
              <a:rPr lang="en-US" altLang="zh-CN" sz="2800" dirty="0">
                <a:solidFill>
                  <a:schemeClr val="accent1"/>
                </a:solidFill>
              </a:rPr>
              <a:t> b </a:t>
            </a:r>
          </a:p>
          <a:p>
            <a:r>
              <a:rPr lang="en-US" altLang="zh-CN" sz="2800" dirty="0">
                <a:solidFill>
                  <a:schemeClr val="accent1"/>
                </a:solidFill>
              </a:rPr>
              <a:t>      ON </a:t>
            </a:r>
            <a:r>
              <a:rPr lang="en-US" altLang="zh-CN" sz="2800" dirty="0" err="1">
                <a:solidFill>
                  <a:schemeClr val="accent1"/>
                </a:solidFill>
              </a:rPr>
              <a:t>a.user_id</a:t>
            </a:r>
            <a:r>
              <a:rPr lang="en-US" altLang="zh-CN" sz="2800" dirty="0">
                <a:solidFill>
                  <a:schemeClr val="accent1"/>
                </a:solidFill>
              </a:rPr>
              <a:t> = </a:t>
            </a:r>
            <a:r>
              <a:rPr lang="en-US" altLang="zh-CN" sz="2800" dirty="0" err="1">
                <a:solidFill>
                  <a:schemeClr val="accent1"/>
                </a:solidFill>
              </a:rPr>
              <a:t>b.user_id</a:t>
            </a:r>
            <a:r>
              <a:rPr lang="en-US" altLang="zh-CN" sz="2800" dirty="0">
                <a:solidFill>
                  <a:schemeClr val="accent1"/>
                </a:solidFill>
              </a:rPr>
              <a:t>;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7048464" y="6261158"/>
            <a:ext cx="4572032" cy="2428892"/>
          </a:xfrm>
          <a:prstGeom prst="rect">
            <a:avLst/>
          </a:prstGeom>
          <a:noFill/>
          <a:ln w="19050"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30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7238966" y="6429379"/>
            <a:ext cx="2857520" cy="546166"/>
          </a:xfrm>
          <a:prstGeom prst="rect">
            <a:avLst/>
          </a:prstGeom>
          <a:noFill/>
          <a:ln w="9525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3000" dirty="0" err="1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OdpsWorker</a:t>
            </a:r>
            <a:endParaRPr lang="zh-CN" altLang="en-US" sz="30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7238966" y="7143759"/>
            <a:ext cx="2857520" cy="546166"/>
          </a:xfrm>
          <a:prstGeom prst="rect">
            <a:avLst/>
          </a:prstGeom>
          <a:noFill/>
          <a:ln w="9525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3000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Scheduler</a:t>
            </a:r>
            <a:endParaRPr lang="zh-CN" altLang="en-US" sz="30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7238966" y="7885432"/>
            <a:ext cx="2857520" cy="546164"/>
          </a:xfrm>
          <a:prstGeom prst="rect">
            <a:avLst/>
          </a:prstGeom>
          <a:noFill/>
          <a:ln w="9525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3000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Executor</a:t>
            </a:r>
            <a:endParaRPr lang="zh-CN" altLang="en-US" sz="30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10301806" y="6266805"/>
            <a:ext cx="1107996" cy="2335498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440" tIns="45720" rIns="91440" bIns="45720" rtlCol="0">
            <a:spAutoFit/>
          </a:bodyPr>
          <a:lstStyle/>
          <a:p>
            <a:r>
              <a:rPr lang="en-US" altLang="zh-CN" sz="3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 Catalog/</a:t>
            </a:r>
            <a:r>
              <a:rPr lang="en-US" altLang="zh-CN" sz="3000" dirty="0" err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MetaServer</a:t>
            </a:r>
            <a:endParaRPr lang="zh-CN" altLang="en-US" sz="3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22" name="矩形 221"/>
          <p:cNvSpPr/>
          <p:nvPr/>
        </p:nvSpPr>
        <p:spPr>
          <a:xfrm>
            <a:off x="10299690" y="6429373"/>
            <a:ext cx="1143008" cy="2071890"/>
          </a:xfrm>
          <a:prstGeom prst="rect">
            <a:avLst/>
          </a:prstGeom>
          <a:noFill/>
          <a:ln w="9525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30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79202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40287236" y="23977600"/>
            <a:ext cx="0" cy="0"/>
          </a:xfrm>
          <a:custGeom>
            <a:avLst/>
            <a:gdLst>
              <a:gd name="T0" fmla="+- 0 13221 13221"/>
              <a:gd name="T1" fmla="*/ T0 w 1"/>
              <a:gd name="T2" fmla="+- 0 571 571"/>
              <a:gd name="T3" fmla="*/ 571 h 1"/>
              <a:gd name="T4" fmla="+- 0 13221 13221"/>
              <a:gd name="T5" fmla="*/ T4 w 1"/>
              <a:gd name="T6" fmla="+- 0 571 571"/>
              <a:gd name="T7" fmla="*/ 571 h 1"/>
            </a:gdLst>
            <a:ahLst/>
            <a:cxnLst>
              <a:cxn ang="0">
                <a:pos x="T1" y="T3"/>
              </a:cxn>
              <a:cxn ang="0">
                <a:pos x="T5" y="T7"/>
              </a:cxn>
            </a:cxnLst>
            <a:rect l="0" t="0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217710" tIns="108856" rIns="217710" bIns="108856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95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33333E-6 L -0.00104 0.1337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13379 L -0.00104 0.3229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32291 L -0.00104 0.438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43842 L -0.00104 0.5222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52222 L 0.04427 0.5222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23 0.52083 L 0.04323 0.657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animBg="1"/>
      <p:bldP spid="261" grpId="1" animBg="1"/>
      <p:bldP spid="261" grpId="2" animBg="1"/>
      <p:bldP spid="261" grpId="3" animBg="1"/>
      <p:bldP spid="261" grpId="4" animBg="1"/>
      <p:bldP spid="261" grpId="5" animBg="1"/>
      <p:bldP spid="261" grpId="6" animBg="1"/>
      <p:bldP spid="262" grpId="0"/>
      <p:bldP spid="263" grpId="0"/>
      <p:bldP spid="264" grpId="0"/>
      <p:bldP spid="2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966586" y="478649"/>
            <a:ext cx="21933476" cy="1186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 anchor="ctr">
            <a:normAutofit/>
          </a:bodyPr>
          <a:lstStyle/>
          <a:p>
            <a:pPr defTabSz="1828704">
              <a:lnSpc>
                <a:spcPct val="90000"/>
              </a:lnSpc>
              <a:defRPr sz="600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en-US" sz="6000" dirty="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数据安全与计算安全</a:t>
            </a:r>
            <a:r>
              <a:rPr lang="zh-CN" altLang="en-US" sz="6000" dirty="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altLang="zh-CN" sz="6000" dirty="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–</a:t>
            </a:r>
            <a:r>
              <a:rPr lang="zh-CN" altLang="en-US" sz="6000" dirty="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账号体系</a:t>
            </a:r>
            <a:endParaRPr lang="en-US" altLang="zh-CN" sz="6000" dirty="0">
              <a:solidFill>
                <a:srgbClr val="5358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336" y="766648"/>
            <a:ext cx="3556000" cy="835304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642537" y="2116666"/>
            <a:ext cx="21928666" cy="11006668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账户体系</a:t>
            </a:r>
            <a:endParaRPr lang="en-US" altLang="zh-CN" sz="4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en-US" altLang="en-US" sz="3600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Aliyun云账号及集团BUC账户系统</a:t>
            </a:r>
            <a:endParaRPr lang="en-US" altLang="en-US" sz="3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en-US" altLang="en-US" sz="3600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支持Ram方式子账号跨服务认证和调</a:t>
            </a:r>
            <a:r>
              <a:rPr lang="en-US" altLang="en-US" sz="3600" dirty="0" err="1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endParaRPr lang="en-US" altLang="en-US" sz="36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endParaRPr lang="en-US" altLang="en-US" sz="3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4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云账号</a:t>
            </a:r>
            <a:r>
              <a:rPr lang="zh-CN" altLang="en-US" sz="4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治理</a:t>
            </a:r>
            <a:endParaRPr lang="en-US" altLang="zh-CN" sz="4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zh-CN" altLang="en-US" sz="3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按账号分级分类信息进行访问控制</a:t>
            </a:r>
            <a:endParaRPr lang="en-US" altLang="zh-CN" sz="36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endParaRPr lang="en-US" altLang="zh-CN" sz="36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4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数据组织形式</a:t>
            </a:r>
            <a:endParaRPr lang="en-US" altLang="zh-CN" sz="72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zh-CN" altLang="en-US" sz="3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按项</a:t>
            </a:r>
            <a:r>
              <a:rPr lang="zh-CN" altLang="en-US" sz="3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目空间分开存放</a:t>
            </a:r>
            <a:endParaRPr lang="en-US" altLang="zh-CN" sz="3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zh-CN" altLang="en-US" sz="3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为了保证用户空间中数据的隔离</a:t>
            </a:r>
            <a:r>
              <a:rPr lang="en-US" altLang="zh-CN" sz="3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以及访问控制和额度管理的方便</a:t>
            </a:r>
            <a:r>
              <a:rPr lang="en-US" altLang="zh-CN" sz="3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用户空间可以直接对应于盘古目录 </a:t>
            </a:r>
          </a:p>
          <a:p>
            <a:pPr lvl="1">
              <a:defRPr/>
            </a:pPr>
            <a:r>
              <a:rPr lang="zh-CN" altLang="en-US" sz="3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为了保证跨用户空间的数据访问足够安全</a:t>
            </a:r>
            <a:r>
              <a:rPr lang="en-US" altLang="zh-CN" sz="3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3600" dirty="0" err="1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Maxcompute</a:t>
            </a:r>
            <a:r>
              <a:rPr lang="zh-CN" altLang="en-US" sz="36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服务需要动态申请临时</a:t>
            </a:r>
            <a:r>
              <a:rPr lang="zh-CN" altLang="en-US" sz="3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3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Capability</a:t>
            </a:r>
            <a:r>
              <a:rPr lang="zh-CN" altLang="en-US" sz="3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，获得访问其 用户空间的授权 </a:t>
            </a:r>
          </a:p>
          <a:p>
            <a:pPr marL="914400" lvl="1" indent="0">
              <a:buNone/>
              <a:defRPr/>
            </a:pPr>
            <a:endParaRPr lang="en-US" altLang="zh-CN" sz="6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endParaRPr lang="en-US" altLang="zh-CN" sz="6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endParaRPr lang="en-US" altLang="zh-CN" sz="6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endParaRPr lang="en-US" altLang="zh-CN" sz="6600" dirty="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sz="7200" dirty="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703278"/>
      </p:ext>
    </p:extLst>
  </p:cSld>
  <p:clrMapOvr>
    <a:masterClrMapping/>
  </p:clrMapOvr>
  <p:transition spd="slow" advTm="3337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21005800" cy="2286000"/>
          </a:xfrm>
        </p:spPr>
        <p:txBody>
          <a:bodyPr/>
          <a:lstStyle/>
          <a:p>
            <a:pPr algn="l"/>
            <a:r>
              <a:rPr lang="zh-CN" altLang="en-US" dirty="0" smtClean="0"/>
              <a:t>主要权限模型</a:t>
            </a:r>
            <a:endParaRPr lang="zh-CN" altLang="en-US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4255191263"/>
              </p:ext>
            </p:extLst>
          </p:nvPr>
        </p:nvGraphicFramePr>
        <p:xfrm>
          <a:off x="4105714" y="3621029"/>
          <a:ext cx="15546832" cy="8399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25">
            <a:extLst>
              <a:ext uri="{FF2B5EF4-FFF2-40B4-BE49-F238E27FC236}">
                <a16:creationId xmlns="" xmlns:a16="http://schemas.microsoft.com/office/drawing/2014/main" id="{19F67A5A-6A06-E04A-BB46-C958BE8FFE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338" y="766655"/>
            <a:ext cx="3556000" cy="8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9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7786"/>
            <a:ext cx="21005800" cy="2286000"/>
          </a:xfrm>
        </p:spPr>
        <p:txBody>
          <a:bodyPr/>
          <a:lstStyle/>
          <a:p>
            <a:pPr algn="l"/>
            <a:r>
              <a:rPr lang="en-US" altLang="zh-CN" dirty="0" smtClean="0"/>
              <a:t>Project</a:t>
            </a:r>
            <a:r>
              <a:rPr lang="zh-CN" altLang="en-US" dirty="0" smtClean="0"/>
              <a:t>内访问控制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acl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414428" y="2697641"/>
            <a:ext cx="15983712" cy="4801314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Acl</a:t>
            </a:r>
            <a:endParaRPr lang="en-US" altLang="zh-CN" dirty="0" smtClean="0"/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特点：附着在主体和客体上</a:t>
            </a:r>
            <a:endParaRPr lang="en-US" altLang="zh-CN" dirty="0" smtClean="0"/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授权方式：</a:t>
            </a:r>
            <a:r>
              <a:rPr lang="en-US" altLang="zh-CN" dirty="0" smtClean="0"/>
              <a:t>grant/revoke</a:t>
            </a:r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zh-CN" altLang="en-US" dirty="0"/>
              <a:t>鉴</a:t>
            </a:r>
            <a:r>
              <a:rPr lang="zh-CN" altLang="en-US" dirty="0" smtClean="0"/>
              <a:t>权逻辑：权限匹配</a:t>
            </a:r>
            <a:endParaRPr lang="en-US" altLang="zh-CN" dirty="0"/>
          </a:p>
          <a:p>
            <a:pPr marL="1485900" lvl="1" indent="-57150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628900" y="8654137"/>
            <a:ext cx="19316700" cy="7044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defTabSz="241300" latinLnBrk="1"/>
            <a:endParaRPr lang="zh-CN" altLang="en-US" sz="32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192000" y="8137852"/>
            <a:ext cx="5400000" cy="2880000"/>
            <a:chOff x="0" y="2160000"/>
            <a:chExt cx="5400000" cy="2880000"/>
          </a:xfrm>
        </p:grpSpPr>
        <p:sp>
          <p:nvSpPr>
            <p:cNvPr id="7" name="圆角矩形 6"/>
            <p:cNvSpPr/>
            <p:nvPr/>
          </p:nvSpPr>
          <p:spPr>
            <a:xfrm>
              <a:off x="0" y="2160000"/>
              <a:ext cx="5400000" cy="2880000"/>
            </a:xfrm>
            <a:prstGeom prst="roundRect">
              <a:avLst/>
            </a:prstGeom>
            <a:solidFill>
              <a:srgbClr val="FF8A1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圆角矩形 4"/>
            <p:cNvSpPr/>
            <p:nvPr/>
          </p:nvSpPr>
          <p:spPr>
            <a:xfrm>
              <a:off x="140590" y="2300590"/>
              <a:ext cx="5118820" cy="25988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167640" rIns="167640" bIns="167640" numCol="1" spcCol="1270" anchor="ctr" anchorCtr="0">
              <a:noAutofit/>
            </a:bodyPr>
            <a:lstStyle/>
            <a:p>
              <a:pPr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Subject</a:t>
              </a:r>
            </a:p>
          </p:txBody>
        </p:sp>
      </p:grpSp>
      <p:grpSp>
        <p:nvGrpSpPr>
          <p:cNvPr id="9" name="组合 6"/>
          <p:cNvGrpSpPr/>
          <p:nvPr/>
        </p:nvGrpSpPr>
        <p:grpSpPr>
          <a:xfrm>
            <a:off x="9492000" y="8137852"/>
            <a:ext cx="5400000" cy="2880000"/>
            <a:chOff x="6299999" y="2160000"/>
            <a:chExt cx="5400000" cy="2880000"/>
          </a:xfrm>
        </p:grpSpPr>
        <p:sp>
          <p:nvSpPr>
            <p:cNvPr id="10" name="圆角矩形 9"/>
            <p:cNvSpPr/>
            <p:nvPr/>
          </p:nvSpPr>
          <p:spPr>
            <a:xfrm>
              <a:off x="6299999" y="2160000"/>
              <a:ext cx="5400000" cy="2880000"/>
            </a:xfrm>
            <a:prstGeom prst="roundRect">
              <a:avLst/>
            </a:prstGeom>
            <a:solidFill>
              <a:srgbClr val="00B1D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圆角矩形 6"/>
            <p:cNvSpPr/>
            <p:nvPr/>
          </p:nvSpPr>
          <p:spPr>
            <a:xfrm>
              <a:off x="6440589" y="2300590"/>
              <a:ext cx="5118820" cy="25988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167640" rIns="167640" bIns="167640" numCol="1" spcCol="1270" anchor="ctr" anchorCtr="0">
              <a:noAutofit/>
            </a:bodyPr>
            <a:lstStyle/>
            <a:p>
              <a:pPr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Object</a:t>
              </a:r>
            </a:p>
          </p:txBody>
        </p:sp>
      </p:grpSp>
      <p:grpSp>
        <p:nvGrpSpPr>
          <p:cNvPr id="12" name="组合 7"/>
          <p:cNvGrpSpPr/>
          <p:nvPr/>
        </p:nvGrpSpPr>
        <p:grpSpPr>
          <a:xfrm>
            <a:off x="15792000" y="8137852"/>
            <a:ext cx="5400000" cy="2880000"/>
            <a:chOff x="12600000" y="2160000"/>
            <a:chExt cx="5400000" cy="2880000"/>
          </a:xfrm>
        </p:grpSpPr>
        <p:sp>
          <p:nvSpPr>
            <p:cNvPr id="13" name="圆角矩形 12"/>
            <p:cNvSpPr/>
            <p:nvPr/>
          </p:nvSpPr>
          <p:spPr>
            <a:xfrm>
              <a:off x="12600000" y="2160000"/>
              <a:ext cx="5400000" cy="2880000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圆角矩形 8"/>
            <p:cNvSpPr/>
            <p:nvPr/>
          </p:nvSpPr>
          <p:spPr>
            <a:xfrm>
              <a:off x="12740590" y="2300590"/>
              <a:ext cx="5118820" cy="25988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167640" rIns="167640" bIns="167640" numCol="1" spcCol="1270" anchor="ctr" anchorCtr="0">
              <a:noAutofit/>
            </a:bodyPr>
            <a:lstStyle/>
            <a:p>
              <a:pPr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Action</a:t>
              </a:r>
            </a:p>
          </p:txBody>
        </p:sp>
      </p:grpSp>
      <p:pic>
        <p:nvPicPr>
          <p:cNvPr id="15" name="图片 25">
            <a:extLst>
              <a:ext uri="{FF2B5EF4-FFF2-40B4-BE49-F238E27FC236}">
                <a16:creationId xmlns="" xmlns:a16="http://schemas.microsoft.com/office/drawing/2014/main" id="{19F67A5A-6A06-E04A-BB46-C958BE8FF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338" y="766655"/>
            <a:ext cx="3556000" cy="8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21005800" cy="2286000"/>
          </a:xfrm>
        </p:spPr>
        <p:txBody>
          <a:bodyPr/>
          <a:lstStyle/>
          <a:p>
            <a:pPr algn="l"/>
            <a:r>
              <a:rPr lang="en-US" altLang="zh-CN" dirty="0" smtClean="0"/>
              <a:t>Project</a:t>
            </a:r>
            <a:r>
              <a:rPr lang="zh-CN" altLang="en-US" dirty="0" smtClean="0"/>
              <a:t>内访问控制</a:t>
            </a:r>
            <a:r>
              <a:rPr lang="en-US" altLang="zh-CN" dirty="0" smtClean="0"/>
              <a:t>-policy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70984" y="2263886"/>
            <a:ext cx="15983712" cy="3939540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 dirty="0"/>
              <a:t>Policy</a:t>
            </a:r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zh-CN" altLang="en-US" sz="3600" dirty="0"/>
              <a:t>特点：权限的描述、文本</a:t>
            </a:r>
            <a:endParaRPr lang="en-US" altLang="zh-CN" sz="3600" dirty="0"/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zh-CN" altLang="en-US" sz="3600" dirty="0"/>
              <a:t>授权方式：</a:t>
            </a:r>
            <a:r>
              <a:rPr lang="en-US" altLang="zh-CN" sz="3600" dirty="0"/>
              <a:t>Role policy</a:t>
            </a:r>
            <a:r>
              <a:rPr lang="zh-CN" altLang="en-US" sz="3600" dirty="0"/>
              <a:t>和</a:t>
            </a:r>
            <a:r>
              <a:rPr lang="en-US" altLang="zh-CN" sz="3600" dirty="0"/>
              <a:t>project policy</a:t>
            </a:r>
          </a:p>
          <a:p>
            <a:pPr marL="1485900" lvl="1" indent="-571500" algn="l">
              <a:buFont typeface="Arial" panose="020B0604020202020204" pitchFamily="34" charset="0"/>
              <a:buChar char="•"/>
            </a:pPr>
            <a:r>
              <a:rPr lang="zh-CN" altLang="en-US" sz="3600" dirty="0"/>
              <a:t>鉴权逻辑：利用</a:t>
            </a:r>
            <a:r>
              <a:rPr lang="en-US" altLang="zh-CN" sz="3600" dirty="0"/>
              <a:t>policy</a:t>
            </a:r>
            <a:r>
              <a:rPr lang="zh-CN" altLang="en-US" sz="3600" dirty="0"/>
              <a:t>引擎遍历用户所有</a:t>
            </a:r>
            <a:r>
              <a:rPr lang="en-US" altLang="zh-CN" sz="3600" dirty="0"/>
              <a:t>policy</a:t>
            </a:r>
          </a:p>
          <a:p>
            <a:pPr marL="1485900" lvl="1" indent="-571500" algn="l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lvl="1" algn="l"/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571382"/>
              </p:ext>
            </p:extLst>
          </p:nvPr>
        </p:nvGraphicFramePr>
        <p:xfrm>
          <a:off x="795588" y="5798342"/>
          <a:ext cx="10175620" cy="640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1044"/>
                <a:gridCol w="2800438"/>
                <a:gridCol w="2494138"/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zh-CN" sz="40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40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ACL</a:t>
                      </a:r>
                      <a:endParaRPr lang="zh-CN" sz="4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182880" marR="18288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Policy</a:t>
                      </a:r>
                      <a:endParaRPr lang="zh-CN" sz="4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182880" marR="182880" marT="0" marB="0" anchor="ctr"/>
                </a:tc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000" kern="1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人／表存在</a:t>
                      </a:r>
                      <a:endParaRPr lang="zh-CN" sz="4000" kern="1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182880" marR="1828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 kern="1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YES</a:t>
                      </a:r>
                      <a:endParaRPr lang="zh-CN" sz="4000" kern="1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182880" marR="1828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 kern="100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NO</a:t>
                      </a:r>
                      <a:endParaRPr lang="zh-CN" sz="4000" kern="1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182880" marR="182880" marT="0" marB="0" anchor="ctr"/>
                </a:tc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000" kern="1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权限随主客体删除</a:t>
                      </a:r>
                      <a:endParaRPr lang="zh-CN" sz="4000" kern="1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182880" marR="1828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 kern="1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YES</a:t>
                      </a:r>
                      <a:endParaRPr lang="zh-CN" sz="4000" kern="1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182880" marR="1828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 kern="100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NO</a:t>
                      </a:r>
                      <a:endParaRPr lang="zh-CN" sz="4000" kern="1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182880" marR="182880" marT="0" marB="0" anchor="ctr"/>
                </a:tc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 kern="1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allow</a:t>
                      </a:r>
                      <a:endParaRPr lang="zh-CN" sz="4000" kern="1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182880" marR="1828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 kern="1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YES</a:t>
                      </a:r>
                      <a:endParaRPr lang="zh-CN" sz="4000" kern="1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182880" marR="1828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 kern="1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YES</a:t>
                      </a:r>
                      <a:endParaRPr lang="zh-CN" sz="4000" kern="1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182880" marR="182880" marT="0" marB="0" anchor="ctr"/>
                </a:tc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 kern="1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deny</a:t>
                      </a:r>
                      <a:endParaRPr lang="zh-CN" sz="4000" kern="1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182880" marR="1828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 kern="100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NO</a:t>
                      </a:r>
                      <a:endParaRPr lang="zh-CN" sz="4000" kern="1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182880" marR="1828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 kern="1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YES</a:t>
                      </a:r>
                      <a:endParaRPr lang="zh-CN" sz="4000" kern="1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182880" marR="182880" marT="0" marB="0" anchor="ctr"/>
                </a:tc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000" kern="1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条件鉴权</a:t>
                      </a:r>
                      <a:endParaRPr lang="zh-CN" sz="4000" kern="1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182880" marR="1828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 kern="100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NO</a:t>
                      </a:r>
                      <a:endParaRPr lang="zh-CN" sz="4000" kern="1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182880" marR="1828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 kern="1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YES</a:t>
                      </a:r>
                      <a:endParaRPr lang="zh-CN" sz="4000" kern="1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182880" marR="182880" marT="0" marB="0" anchor="ctr"/>
                </a:tc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4000" kern="1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通配符</a:t>
                      </a:r>
                      <a:endParaRPr lang="zh-CN" sz="4000" kern="1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182880" marR="1828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 kern="100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NO</a:t>
                      </a:r>
                      <a:endParaRPr lang="zh-CN" sz="4000" kern="1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182880" marR="1828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4000" kern="100" dirty="0" smtClean="0">
                          <a:solidFill>
                            <a:srgbClr val="00206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YES</a:t>
                      </a:r>
                      <a:endParaRPr lang="zh-CN" sz="4000" kern="100" dirty="0">
                        <a:solidFill>
                          <a:srgbClr val="00206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182880" marR="182880" marT="0" marB="0" anchor="ctr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3585163" y="4029111"/>
            <a:ext cx="10798846" cy="900823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algn="l"/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{</a:t>
            </a:r>
          </a:p>
          <a:p>
            <a:pPr algn="l"/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"Version": "1",</a:t>
            </a:r>
          </a:p>
          <a:p>
            <a:pPr algn="l"/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"Statement":</a:t>
            </a:r>
          </a:p>
          <a:p>
            <a:pPr algn="l"/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[{</a:t>
            </a:r>
          </a:p>
          <a:p>
            <a:pPr algn="l"/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    "</a:t>
            </a:r>
            <a:r>
              <a:rPr lang="en-US" altLang="zh-CN" sz="3200" dirty="0" err="1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Effect":"Allow</a:t>
            </a:r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",</a:t>
            </a:r>
          </a:p>
          <a:p>
            <a:pPr algn="l"/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    "Principal":"*",</a:t>
            </a:r>
          </a:p>
          <a:p>
            <a:pPr algn="l"/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    "Action":["</a:t>
            </a:r>
            <a:r>
              <a:rPr lang="en-US" altLang="zh-CN" sz="3200" dirty="0" err="1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odps:Read</a:t>
            </a:r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"],</a:t>
            </a:r>
          </a:p>
          <a:p>
            <a:pPr algn="l"/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    "Resource":"</a:t>
            </a:r>
            <a:r>
              <a:rPr lang="en-US" altLang="zh-CN" sz="3200" dirty="0" err="1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acs:odps</a:t>
            </a:r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:*:projects/proj1/tables/tab*”</a:t>
            </a:r>
          </a:p>
          <a:p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     "Condition":{</a:t>
            </a:r>
          </a:p>
          <a:p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              "</a:t>
            </a:r>
            <a:r>
              <a:rPr lang="en-US" altLang="zh-CN" sz="3200" dirty="0" err="1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DateLessThan</a:t>
            </a:r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": {</a:t>
            </a:r>
          </a:p>
          <a:p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                  "acs:CurrentTime":"2018-11-11T23:59:59Z"</a:t>
            </a:r>
          </a:p>
          <a:p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              },</a:t>
            </a:r>
          </a:p>
          <a:p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              "</a:t>
            </a:r>
            <a:r>
              <a:rPr lang="en-US" altLang="zh-CN" sz="3200" dirty="0" err="1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IpAddress</a:t>
            </a:r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": {</a:t>
            </a:r>
          </a:p>
          <a:p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                  "acs:SourceIp":"10.32.180.0/23"</a:t>
            </a:r>
          </a:p>
          <a:p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              }</a:t>
            </a:r>
          </a:p>
          <a:p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          }</a:t>
            </a:r>
          </a:p>
          <a:p>
            <a:pPr algn="l"/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}]</a:t>
            </a:r>
          </a:p>
          <a:p>
            <a:pPr algn="l"/>
            <a:r>
              <a:rPr lang="en-US" altLang="zh-CN" sz="32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}</a:t>
            </a:r>
          </a:p>
        </p:txBody>
      </p:sp>
      <p:pic>
        <p:nvPicPr>
          <p:cNvPr id="7" name="图片 25">
            <a:extLst>
              <a:ext uri="{FF2B5EF4-FFF2-40B4-BE49-F238E27FC236}">
                <a16:creationId xmlns="" xmlns:a16="http://schemas.microsoft.com/office/drawing/2014/main" id="{19F67A5A-6A06-E04A-BB46-C958BE8FF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338" y="766655"/>
            <a:ext cx="3556000" cy="8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1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20892</TotalTime>
  <Words>1604</Words>
  <Application>Microsoft Macintosh PowerPoint</Application>
  <PresentationFormat>Custom</PresentationFormat>
  <Paragraphs>350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Apple Chancery</vt:lpstr>
      <vt:lpstr>Arial Unicode MS</vt:lpstr>
      <vt:lpstr>Calibri</vt:lpstr>
      <vt:lpstr>FZLanTingHei-L-GBK</vt:lpstr>
      <vt:lpstr>FZLanTingHei-M-GBK</vt:lpstr>
      <vt:lpstr>Helvetica Light</vt:lpstr>
      <vt:lpstr>Helvetica Neue</vt:lpstr>
      <vt:lpstr>Microsoft YaHei</vt:lpstr>
      <vt:lpstr>Times New Roman</vt:lpstr>
      <vt:lpstr>Wingdings</vt:lpstr>
      <vt:lpstr>宋体</vt:lpstr>
      <vt:lpstr>微软雅黑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“Maxcompute+Apsara” Security Architecture</vt:lpstr>
      <vt:lpstr>PowerPoint Presentation</vt:lpstr>
      <vt:lpstr>主要权限模型</vt:lpstr>
      <vt:lpstr>Project内访问控制-acl</vt:lpstr>
      <vt:lpstr>Project内访问控制-policy</vt:lpstr>
      <vt:lpstr>Project内访问控制-label</vt:lpstr>
      <vt:lpstr>Project内访问控制-Role</vt:lpstr>
      <vt:lpstr>跨project权限控制</vt:lpstr>
      <vt:lpstr>Package</vt:lpstr>
      <vt:lpstr>数据流向访问控制</vt:lpstr>
      <vt:lpstr>数据流向访问控制授权</vt:lpstr>
      <vt:lpstr>PowerPoint Presentation</vt:lpstr>
      <vt:lpstr>Project内访问控制-增强的acl</vt:lpstr>
      <vt:lpstr>跨project细粒度权限控制(查询)</vt:lpstr>
      <vt:lpstr>增加download权限 &amp; 增加Label security 对角色支持</vt:lpstr>
      <vt:lpstr>PowerPoint Presentation</vt:lpstr>
      <vt:lpstr>数据访问控制机制 – 沙箱保护</vt:lpstr>
      <vt:lpstr>ODPS安全审计框架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230</cp:revision>
  <dcterms:modified xsi:type="dcterms:W3CDTF">2019-05-18T03:18:49Z</dcterms:modified>
</cp:coreProperties>
</file>